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6"/>
  </p:notesMasterIdLst>
  <p:handoutMasterIdLst>
    <p:handoutMasterId r:id="rId77"/>
  </p:handoutMasterIdLst>
  <p:sldIdLst>
    <p:sldId id="268" r:id="rId10"/>
    <p:sldId id="380" r:id="rId11"/>
    <p:sldId id="444" r:id="rId12"/>
    <p:sldId id="486" r:id="rId13"/>
    <p:sldId id="390" r:id="rId14"/>
    <p:sldId id="274" r:id="rId15"/>
    <p:sldId id="333" r:id="rId16"/>
    <p:sldId id="407" r:id="rId17"/>
    <p:sldId id="435" r:id="rId18"/>
    <p:sldId id="436" r:id="rId19"/>
    <p:sldId id="487" r:id="rId20"/>
    <p:sldId id="437" r:id="rId21"/>
    <p:sldId id="438" r:id="rId22"/>
    <p:sldId id="439" r:id="rId23"/>
    <p:sldId id="440" r:id="rId24"/>
    <p:sldId id="480" r:id="rId25"/>
    <p:sldId id="341" r:id="rId26"/>
    <p:sldId id="343" r:id="rId27"/>
    <p:sldId id="279" r:id="rId28"/>
    <p:sldId id="280" r:id="rId29"/>
    <p:sldId id="344" r:id="rId30"/>
    <p:sldId id="346" r:id="rId31"/>
    <p:sldId id="347" r:id="rId32"/>
    <p:sldId id="284" r:id="rId33"/>
    <p:sldId id="285" r:id="rId34"/>
    <p:sldId id="286" r:id="rId35"/>
    <p:sldId id="367" r:id="rId36"/>
    <p:sldId id="368" r:id="rId37"/>
    <p:sldId id="369" r:id="rId38"/>
    <p:sldId id="370" r:id="rId39"/>
    <p:sldId id="371" r:id="rId40"/>
    <p:sldId id="354" r:id="rId41"/>
    <p:sldId id="355" r:id="rId42"/>
    <p:sldId id="484" r:id="rId43"/>
    <p:sldId id="461" r:id="rId44"/>
    <p:sldId id="358" r:id="rId45"/>
    <p:sldId id="359" r:id="rId46"/>
    <p:sldId id="483" r:id="rId47"/>
    <p:sldId id="479" r:id="rId48"/>
    <p:sldId id="468" r:id="rId49"/>
    <p:sldId id="469" r:id="rId50"/>
    <p:sldId id="471" r:id="rId51"/>
    <p:sldId id="470" r:id="rId52"/>
    <p:sldId id="316" r:id="rId53"/>
    <p:sldId id="361" r:id="rId54"/>
    <p:sldId id="362" r:id="rId55"/>
    <p:sldId id="363" r:id="rId56"/>
    <p:sldId id="364" r:id="rId57"/>
    <p:sldId id="365" r:id="rId58"/>
    <p:sldId id="473" r:id="rId59"/>
    <p:sldId id="476" r:id="rId60"/>
    <p:sldId id="477" r:id="rId61"/>
    <p:sldId id="323" r:id="rId62"/>
    <p:sldId id="336" r:id="rId63"/>
    <p:sldId id="485" r:id="rId64"/>
    <p:sldId id="478" r:id="rId65"/>
    <p:sldId id="271" r:id="rId66"/>
    <p:sldId id="294" r:id="rId67"/>
    <p:sldId id="298" r:id="rId68"/>
    <p:sldId id="299" r:id="rId69"/>
    <p:sldId id="376" r:id="rId70"/>
    <p:sldId id="381" r:id="rId71"/>
    <p:sldId id="387" r:id="rId72"/>
    <p:sldId id="384" r:id="rId73"/>
    <p:sldId id="385" r:id="rId74"/>
    <p:sldId id="386" r:id="rId75"/>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486"/>
            <p14:sldId id="390"/>
            <p14:sldId id="274"/>
            <p14:sldId id="333"/>
            <p14:sldId id="407"/>
            <p14:sldId id="435"/>
            <p14:sldId id="436"/>
            <p14:sldId id="487"/>
            <p14:sldId id="437"/>
            <p14:sldId id="438"/>
            <p14:sldId id="439"/>
            <p14:sldId id="440"/>
            <p14:sldId id="480"/>
            <p14:sldId id="341"/>
            <p14:sldId id="343"/>
            <p14:sldId id="279"/>
            <p14:sldId id="280"/>
            <p14:sldId id="344"/>
            <p14:sldId id="346"/>
            <p14:sldId id="347"/>
            <p14:sldId id="284"/>
            <p14:sldId id="285"/>
            <p14:sldId id="286"/>
            <p14:sldId id="367"/>
            <p14:sldId id="368"/>
            <p14:sldId id="369"/>
            <p14:sldId id="370"/>
            <p14:sldId id="371"/>
            <p14:sldId id="354"/>
            <p14:sldId id="355"/>
            <p14:sldId id="484"/>
            <p14:sldId id="461"/>
            <p14:sldId id="358"/>
            <p14:sldId id="359"/>
            <p14:sldId id="483"/>
            <p14:sldId id="479"/>
            <p14:sldId id="468"/>
            <p14:sldId id="469"/>
            <p14:sldId id="471"/>
            <p14:sldId id="470"/>
            <p14:sldId id="316"/>
            <p14:sldId id="361"/>
            <p14:sldId id="362"/>
            <p14:sldId id="363"/>
            <p14:sldId id="364"/>
            <p14:sldId id="365"/>
            <p14:sldId id="473"/>
            <p14:sldId id="476"/>
            <p14:sldId id="477"/>
            <p14:sldId id="323"/>
            <p14:sldId id="336"/>
            <p14:sldId id="485"/>
            <p14:sldId id="478"/>
            <p14:sldId id="271"/>
            <p14:sldId id="294"/>
            <p14:sldId id="298"/>
            <p14:sldId id="299"/>
            <p14:sldId id="376"/>
            <p14:sldId id="381"/>
            <p14:sldId id="387"/>
            <p14:sldId id="384"/>
            <p14:sldId id="385"/>
            <p14:sldId id="38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38" autoAdjust="0"/>
    <p:restoredTop sz="89189" autoAdjust="0"/>
  </p:normalViewPr>
  <p:slideViewPr>
    <p:cSldViewPr snapToObjects="1">
      <p:cViewPr>
        <p:scale>
          <a:sx n="150" d="100"/>
          <a:sy n="150" d="100"/>
        </p:scale>
        <p:origin x="1459" y="456"/>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05.07.2021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05.07.2021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981848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you missed the changes…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attacker in the host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unit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95797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there is a proof, we keep it simple here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28</a:t>
            </a:fld>
            <a:endParaRPr lang="de-CH" dirty="0"/>
          </a:p>
        </p:txBody>
      </p:sp>
    </p:spTree>
    <p:extLst>
      <p:ext uri="{BB962C8B-B14F-4D97-AF65-F5344CB8AC3E}">
        <p14:creationId xmlns:p14="http://schemas.microsoft.com/office/powerpoint/2010/main" val="246402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 y doctoral research, I was interested into the human computer interactions, specifically how we interact with various computing platforms around us. This is crucial for a number of safety and security critical systems.</a:t>
            </a:r>
          </a:p>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equipment. Safe interaction with these systems are crucial for their safe operation.</a:t>
            </a:r>
          </a:p>
          <a:p>
            <a:r>
              <a:rPr lang="en-US" dirty="0"/>
              <a:t>Other critical systems such as medical implants such as a pacemaker are becoming more and more smart so that a medical technicians can connect to them and monitor vitals or change some operational parameters. </a:t>
            </a:r>
          </a:p>
          <a:p>
            <a:r>
              <a:rPr lang="en-US" dirty="0"/>
              <a:t>Smart homes are also another example where IoT devices report the current state of the home and user can operate them remotely. They have both security and safety implication for example the attacker can trick the user into unlocking the front door or keep the oven on for an extended period of time that may cause fire hazard.</a:t>
            </a:r>
          </a:p>
          <a:p>
            <a:r>
              <a:rPr lang="en-US" dirty="0"/>
              <a:t>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requirements under the icons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1678597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orientation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32</a:t>
            </a:fld>
            <a:endParaRPr lang="de-CH" dirty="0"/>
          </a:p>
        </p:txBody>
      </p:sp>
    </p:spTree>
    <p:extLst>
      <p:ext uri="{BB962C8B-B14F-4D97-AF65-F5344CB8AC3E}">
        <p14:creationId xmlns:p14="http://schemas.microsoft.com/office/powerpoint/2010/main" val="2229701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38</a:t>
            </a:fld>
            <a:endParaRPr lang="de-CH" dirty="0"/>
          </a:p>
        </p:txBody>
      </p:sp>
    </p:spTree>
    <p:extLst>
      <p:ext uri="{BB962C8B-B14F-4D97-AF65-F5344CB8AC3E}">
        <p14:creationId xmlns:p14="http://schemas.microsoft.com/office/powerpoint/2010/main" val="1365946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main challenge of designing a robust trusted path solution turned out to be how to focus user attention. Note that the user interaction with the UIs involves a lot of user attention. For trusted path, specifically for our overlay based design, its how to guide users to distinguish between the trusted part and the untrusted part of the screen. A majority of the existing research mostly avoided this crucial discussion and most of them relied on standard security indicates. Such as an icon on the screen or flashing some external LED lights. However, as some existing research pointed out that in the wild, the security indicators does not provide useful security due to the user habituation. </a:t>
            </a:r>
          </a:p>
        </p:txBody>
      </p:sp>
      <p:sp>
        <p:nvSpPr>
          <p:cNvPr id="4" name="Slide Number Placeholder 3"/>
          <p:cNvSpPr>
            <a:spLocks noGrp="1"/>
          </p:cNvSpPr>
          <p:nvPr>
            <p:ph type="sldNum" sz="quarter" idx="5"/>
          </p:nvPr>
        </p:nvSpPr>
        <p:spPr/>
        <p:txBody>
          <a:bodyPr/>
          <a:lstStyle/>
          <a:p>
            <a:fld id="{A51C0C35-A9A2-4EFD-9BAF-1E52E29E03D1}" type="slidenum">
              <a:rPr lang="de-CH" smtClean="0"/>
              <a:pPr/>
              <a:t>39</a:t>
            </a:fld>
            <a:endParaRPr lang="de-CH" dirty="0"/>
          </a:p>
        </p:txBody>
      </p:sp>
    </p:spTree>
    <p:extLst>
      <p:ext uri="{BB962C8B-B14F-4D97-AF65-F5344CB8AC3E}">
        <p14:creationId xmlns:p14="http://schemas.microsoft.com/office/powerpoint/2010/main" val="1812080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to integrate this attention grabbing mechanism integrated as the part of the UI that is impossible for the user to ignore. And this idea is not completely wild. Similar mechanism are proposed in 2008 as the part of the W3C security standard to fight against click jacking attack. The problem there was to distinguish between the attacker-controlled JS generated button and a button provided by the browser. </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40</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41</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43</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all of these cases, the user interact with these remote systems and services with commodity platforms. These remote systems can be accessed either by specialized apps or through browser that provides the user with rich user interaction.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introduce low cognitive load on the user.</a:t>
            </a:r>
          </a:p>
        </p:txBody>
      </p:sp>
      <p:sp>
        <p:nvSpPr>
          <p:cNvPr id="4" name="Slide Number Placeholder 3"/>
          <p:cNvSpPr>
            <a:spLocks noGrp="1"/>
          </p:cNvSpPr>
          <p:nvPr>
            <p:ph type="sldNum" sz="quarter" idx="10"/>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much numbers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414159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2940591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2724412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31785144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2726852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869209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could target any of these layers of the platform. Hardware, OS or application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909149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of </a:t>
            </a:r>
            <a:r>
              <a:rPr lang="en-US"/>
              <a:t>the my doctoral </a:t>
            </a:r>
            <a:r>
              <a:rPr lang="en-US" dirty="0"/>
              <a:t>research I started first with IntegriKey and then </a:t>
            </a:r>
            <a:r>
              <a:rPr lang="en-US" dirty="0" err="1"/>
              <a:t>Integriscreen</a:t>
            </a:r>
            <a:r>
              <a:rPr lang="en-US" dirty="0"/>
              <a:t>. The former is based on the idea of input signing to provide only input integrity. Integrikey also identifies a new form of UI attack that we called label swapping attack where the attacker can swap the labels of input element. IntegriScreen provide IO integrity by using a smartphone camera using a concept that we coined visual supervision of user input. While these two works made a substantial progress over state of the art trusted path, we late identify some fundamental </a:t>
            </a:r>
            <a:r>
              <a:rPr lang="en-US" dirty="0" err="1"/>
              <a:t>pitall</a:t>
            </a:r>
            <a:r>
              <a:rPr lang="en-US" dirty="0"/>
              <a:t> not only in them but also almost every existing research…. </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269031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7/5/2021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7/5/2021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7/5/2021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7/5/2021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7/5/2021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7/5/2021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7/5/2021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7/5/2021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7/5/2021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7/5/2021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7/5/2021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7/5/2021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7/5/2021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7/5/2021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7/5/2021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7/5/2021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7/5/2021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7/5/2021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7/5/2021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7/5/2021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7/5/2021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7/5/2021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7/5/2021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7/5/2021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7/5/2021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7/5/2021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7/5/2021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7.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6.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4.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7.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4.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 Id="rId14" Type="http://schemas.openxmlformats.org/officeDocument/2006/relationships/image" Target="../media/image65.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4.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8.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0.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9.png"/><Relationship Id="rId2" Type="http://schemas.openxmlformats.org/officeDocument/2006/relationships/image" Target="../media/image45.png"/><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8.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 Id="rId14" Type="http://schemas.openxmlformats.org/officeDocument/2006/relationships/image" Target="../media/image71.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0.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9.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8.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 Id="rId14" Type="http://schemas.openxmlformats.org/officeDocument/2006/relationships/image" Target="../media/image71.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9.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8.png"/><Relationship Id="rId2" Type="http://schemas.openxmlformats.org/officeDocument/2006/relationships/notesSlide" Target="../notesSlides/notesSlide10.xml"/><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5" Type="http://schemas.openxmlformats.org/officeDocument/2006/relationships/image" Target="../media/image71.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 Id="rId14"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43.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1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0.png"/><Relationship Id="rId5" Type="http://schemas.microsoft.com/office/2007/relationships/hdphoto" Target="../media/hdphoto10.wdp"/><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5.png"/><Relationship Id="rId7"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47.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s>
</file>

<file path=ppt/slides/_rels/slide2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5.png"/><Relationship Id="rId7"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47.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s>
</file>

<file path=ppt/slides/_rels/slide2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5.png"/><Relationship Id="rId7"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47.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47.png"/><Relationship Id="rId9" Type="http://schemas.openxmlformats.org/officeDocument/2006/relationships/image" Target="../media/image93.png"/></Relationships>
</file>

<file path=ppt/slides/_rels/slide3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47.png"/><Relationship Id="rId9" Type="http://schemas.openxmlformats.org/officeDocument/2006/relationships/image" Target="../media/image93.png"/></Relationships>
</file>

<file path=ppt/slides/_rels/slide32.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png"/><Relationship Id="rId18" Type="http://schemas.openxmlformats.org/officeDocument/2006/relationships/image" Target="../media/image101.png"/><Relationship Id="rId3" Type="http://schemas.openxmlformats.org/officeDocument/2006/relationships/image" Target="../media/image94.png"/><Relationship Id="rId7" Type="http://schemas.openxmlformats.org/officeDocument/2006/relationships/image" Target="../media/image43.png"/><Relationship Id="rId12" Type="http://schemas.openxmlformats.org/officeDocument/2006/relationships/image" Target="../media/image98.png"/><Relationship Id="rId17" Type="http://schemas.openxmlformats.org/officeDocument/2006/relationships/image" Target="../media/image100.png"/><Relationship Id="rId2" Type="http://schemas.openxmlformats.org/officeDocument/2006/relationships/notesSlide" Target="../notesSlides/notesSlide21.xml"/><Relationship Id="rId16" Type="http://schemas.openxmlformats.org/officeDocument/2006/relationships/image" Target="../media/image91.png"/><Relationship Id="rId1" Type="http://schemas.openxmlformats.org/officeDocument/2006/relationships/slideLayout" Target="../slideLayouts/slideLayout5.xml"/><Relationship Id="rId6" Type="http://schemas.openxmlformats.org/officeDocument/2006/relationships/image" Target="../media/image88.png"/><Relationship Id="rId11" Type="http://schemas.openxmlformats.org/officeDocument/2006/relationships/image" Target="../media/image97.png"/><Relationship Id="rId5" Type="http://schemas.openxmlformats.org/officeDocument/2006/relationships/image" Target="../media/image47.png"/><Relationship Id="rId15" Type="http://schemas.openxmlformats.org/officeDocument/2006/relationships/image" Target="../media/image90.png"/><Relationship Id="rId10" Type="http://schemas.openxmlformats.org/officeDocument/2006/relationships/image" Target="../media/image96.png"/><Relationship Id="rId4" Type="http://schemas.openxmlformats.org/officeDocument/2006/relationships/image" Target="../media/image45.png"/><Relationship Id="rId9" Type="http://schemas.openxmlformats.org/officeDocument/2006/relationships/image" Target="../media/image24.png"/><Relationship Id="rId1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92.png"/><Relationship Id="rId7"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92.png"/><Relationship Id="rId7" Type="http://schemas.openxmlformats.org/officeDocument/2006/relationships/image" Target="../media/image105.png"/><Relationship Id="rId2" Type="http://schemas.openxmlformats.org/officeDocument/2006/relationships/image" Target="../media/image103.png"/><Relationship Id="rId1" Type="http://schemas.openxmlformats.org/officeDocument/2006/relationships/slideLayout" Target="../slideLayouts/slideLayout5.xml"/><Relationship Id="rId6" Type="http://schemas.openxmlformats.org/officeDocument/2006/relationships/image" Target="../media/image106.png"/><Relationship Id="rId5" Type="http://schemas.openxmlformats.org/officeDocument/2006/relationships/image" Target="../media/image43.png"/><Relationship Id="rId4" Type="http://schemas.openxmlformats.org/officeDocument/2006/relationships/image" Target="../media/image93.png"/><Relationship Id="rId9" Type="http://schemas.openxmlformats.org/officeDocument/2006/relationships/image" Target="../media/image101.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8.pn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1.png"/><Relationship Id="rId3" Type="http://schemas.openxmlformats.org/officeDocument/2006/relationships/image" Target="../media/image110.png"/><Relationship Id="rId7" Type="http://schemas.openxmlformats.org/officeDocument/2006/relationships/image" Target="../media/image93.png"/><Relationship Id="rId12" Type="http://schemas.openxmlformats.org/officeDocument/2006/relationships/image" Target="../media/image24.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92.png"/><Relationship Id="rId11" Type="http://schemas.openxmlformats.org/officeDocument/2006/relationships/image" Target="../media/image109.png"/><Relationship Id="rId5" Type="http://schemas.openxmlformats.org/officeDocument/2006/relationships/image" Target="../media/image47.png"/><Relationship Id="rId10" Type="http://schemas.openxmlformats.org/officeDocument/2006/relationships/image" Target="../media/image101.png"/><Relationship Id="rId4" Type="http://schemas.openxmlformats.org/officeDocument/2006/relationships/image" Target="../media/image45.png"/><Relationship Id="rId9" Type="http://schemas.openxmlformats.org/officeDocument/2006/relationships/image" Target="../media/image108.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14.png"/><Relationship Id="rId4" Type="http://schemas.openxmlformats.org/officeDocument/2006/relationships/image" Target="../media/image113.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jpe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3.png"/></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1.png"/><Relationship Id="rId3" Type="http://schemas.openxmlformats.org/officeDocument/2006/relationships/image" Target="../media/image90.png"/><Relationship Id="rId7" Type="http://schemas.openxmlformats.org/officeDocument/2006/relationships/image" Target="../media/image116.png"/><Relationship Id="rId12" Type="http://schemas.openxmlformats.org/officeDocument/2006/relationships/image" Target="../media/image120.png"/><Relationship Id="rId2" Type="http://schemas.openxmlformats.org/officeDocument/2006/relationships/notesSlide" Target="../notesSlides/notesSlide31.xml"/><Relationship Id="rId16" Type="http://schemas.openxmlformats.org/officeDocument/2006/relationships/image" Target="../media/image124.jpeg"/><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01.png"/><Relationship Id="rId5" Type="http://schemas.openxmlformats.org/officeDocument/2006/relationships/image" Target="../media/image115.png"/><Relationship Id="rId15" Type="http://schemas.openxmlformats.org/officeDocument/2006/relationships/image" Target="../media/image123.png"/><Relationship Id="rId10" Type="http://schemas.openxmlformats.org/officeDocument/2006/relationships/image" Target="../media/image119.png"/><Relationship Id="rId4" Type="http://schemas.openxmlformats.org/officeDocument/2006/relationships/image" Target="../media/image91.png"/><Relationship Id="rId9" Type="http://schemas.openxmlformats.org/officeDocument/2006/relationships/image" Target="../media/image118.png"/><Relationship Id="rId14" Type="http://schemas.openxmlformats.org/officeDocument/2006/relationships/image" Target="../media/image122.png"/></Relationships>
</file>

<file path=ppt/slides/_rels/slide54.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5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9.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8.png"/><Relationship Id="rId2" Type="http://schemas.openxmlformats.org/officeDocument/2006/relationships/notesSlide" Target="../notesSlides/notesSlide33.xml"/><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5" Type="http://schemas.openxmlformats.org/officeDocument/2006/relationships/image" Target="../media/image71.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 Id="rId14"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27.png"/><Relationship Id="rId4" Type="http://schemas.openxmlformats.org/officeDocument/2006/relationships/image" Target="../media/image126.png"/></Relationships>
</file>

<file path=ppt/slides/_rels/slide58.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24.png"/><Relationship Id="rId9" Type="http://schemas.openxmlformats.org/officeDocument/2006/relationships/image" Target="../media/image48.png"/></Relationships>
</file>

<file path=ppt/slides/_rels/slide6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5.xml"/><Relationship Id="rId5" Type="http://schemas.openxmlformats.org/officeDocument/2006/relationships/image" Target="../media/image132.png"/><Relationship Id="rId4" Type="http://schemas.openxmlformats.org/officeDocument/2006/relationships/image" Target="../media/image131.png"/></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microsoft.com/office/2007/relationships/hdphoto" Target="../media/hdphoto11.wdp"/></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5.png"/><Relationship Id="rId4" Type="http://schemas.microsoft.com/office/2007/relationships/hdphoto" Target="../media/hdphoto11.wdp"/></Relationships>
</file>

<file path=ppt/slides/_rels/slide64.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4.png"/><Relationship Id="rId7" Type="http://schemas.openxmlformats.org/officeDocument/2006/relationships/image" Target="../media/image137.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6.png"/><Relationship Id="rId4" Type="http://schemas.microsoft.com/office/2007/relationships/hdphoto" Target="../media/hdphoto11.wdp"/></Relationships>
</file>

<file path=ppt/slides/_rels/slide65.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6.png"/><Relationship Id="rId4" Type="http://schemas.microsoft.com/office/2007/relationships/hdphoto" Target="../media/hdphoto11.wdp"/><Relationship Id="rId9" Type="http://schemas.openxmlformats.org/officeDocument/2006/relationships/image" Target="../media/image139.tmp"/></Relationships>
</file>

<file path=ppt/slides/_rels/slide66.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microsoft.com/office/2007/relationships/hdphoto" Target="../media/hdphoto12.wdp"/><Relationship Id="rId11" Type="http://schemas.openxmlformats.org/officeDocument/2006/relationships/image" Target="../media/image141.jpeg"/><Relationship Id="rId5" Type="http://schemas.openxmlformats.org/officeDocument/2006/relationships/image" Target="../media/image136.png"/><Relationship Id="rId10" Type="http://schemas.microsoft.com/office/2007/relationships/hdphoto" Target="../media/hdphoto14.wdp"/><Relationship Id="rId4" Type="http://schemas.microsoft.com/office/2007/relationships/hdphoto" Target="../media/hdphoto11.wdp"/><Relationship Id="rId9" Type="http://schemas.openxmlformats.org/officeDocument/2006/relationships/image" Target="../media/image14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53.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jpeg"/><Relationship Id="rId7"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6.jpeg"/><Relationship Id="rId5" Type="http://schemas.openxmlformats.org/officeDocument/2006/relationships/image" Target="../media/image480.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Relay Attacks on Remote Attestation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cxnSpLocks/>
            <a:stCxn id="14" idx="3"/>
            <a:endCxn id="11" idx="1"/>
          </p:cNvCxnSpPr>
          <p:nvPr/>
        </p:nvCxnSpPr>
        <p:spPr>
          <a:xfrm flipV="1">
            <a:off x="7922419" y="2695559"/>
            <a:ext cx="1028940" cy="2098180"/>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4" idx="3"/>
            <a:endCxn id="10" idx="1"/>
          </p:cNvCxnSpPr>
          <p:nvPr/>
        </p:nvCxnSpPr>
        <p:spPr>
          <a:xfrm>
            <a:off x="7922419" y="4793739"/>
            <a:ext cx="1028939" cy="826917"/>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8" name="Picture 7">
            <a:extLst>
              <a:ext uri="{FF2B5EF4-FFF2-40B4-BE49-F238E27FC236}">
                <a16:creationId xmlns:a16="http://schemas.microsoft.com/office/drawing/2014/main" id="{5D0FE6D0-0910-4247-9F89-5514C01F1FD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pic>
        <p:nvPicPr>
          <p:cNvPr id="44" name="Picture 43">
            <a:extLst>
              <a:ext uri="{FF2B5EF4-FFF2-40B4-BE49-F238E27FC236}">
                <a16:creationId xmlns:a16="http://schemas.microsoft.com/office/drawing/2014/main" id="{EC5E6ADD-3364-435A-9FA4-92C2E1B9C15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4135" y="5262652"/>
            <a:ext cx="1138148" cy="1138148"/>
          </a:xfrm>
          <a:prstGeom prst="rect">
            <a:avLst/>
          </a:prstGeom>
        </p:spPr>
      </p:pic>
      <p:cxnSp>
        <p:nvCxnSpPr>
          <p:cNvPr id="61" name="Connector: Elbow 60">
            <a:extLst>
              <a:ext uri="{FF2B5EF4-FFF2-40B4-BE49-F238E27FC236}">
                <a16:creationId xmlns:a16="http://schemas.microsoft.com/office/drawing/2014/main" id="{A5C555A7-E212-4DEA-961A-B0DD47C2B3CC}"/>
              </a:ext>
            </a:extLst>
          </p:cNvPr>
          <p:cNvCxnSpPr>
            <a:cxnSpLocks/>
            <a:stCxn id="14" idx="3"/>
          </p:cNvCxnSpPr>
          <p:nvPr/>
        </p:nvCxnSpPr>
        <p:spPr>
          <a:xfrm flipV="1">
            <a:off x="7922419" y="4250365"/>
            <a:ext cx="1028940" cy="54337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23058AD1-1A01-481C-AD19-297160851503}"/>
              </a:ext>
            </a:extLst>
          </p:cNvPr>
          <p:cNvCxnSpPr>
            <a:cxnSpLocks/>
            <a:stCxn id="44" idx="0"/>
            <a:endCxn id="14" idx="1"/>
          </p:cNvCxnSpPr>
          <p:nvPr/>
        </p:nvCxnSpPr>
        <p:spPr>
          <a:xfrm rot="5400000" flipH="1" flipV="1">
            <a:off x="1313958" y="4292991"/>
            <a:ext cx="468913" cy="1470410"/>
          </a:xfrm>
          <a:prstGeom prst="bentConnector2">
            <a:avLst/>
          </a:prstGeom>
          <a:ln w="19050" cap="sq">
            <a:solidFill>
              <a:srgbClr val="FF0000"/>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5261BE27-9AD3-4694-8205-42ED294AD99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2952" y="5708139"/>
            <a:ext cx="784826" cy="784826"/>
          </a:xfrm>
          <a:prstGeom prst="rect">
            <a:avLst/>
          </a:prstGeom>
        </p:spPr>
      </p:pic>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par>
                                <p:cTn id="8" presetID="22" presetClass="entr" presetSubtype="2"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right)">
                                      <p:cBhvr>
                                        <p:cTn id="10" dur="500"/>
                                        <p:tgtEl>
                                          <p:spTgt spid="61"/>
                                        </p:tgtEl>
                                      </p:cBhvr>
                                    </p:animEffect>
                                  </p:childTnLst>
                                </p:cTn>
                              </p:par>
                              <p:par>
                                <p:cTn id="11" presetID="22" presetClass="entr" presetSubtype="2"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right)">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wipe(right)">
                                      <p:cBhvr>
                                        <p:cTn id="1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Relay Attacks on Remote Attestation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cxnSpLocks/>
            <a:stCxn id="14" idx="3"/>
            <a:endCxn id="11" idx="1"/>
          </p:cNvCxnSpPr>
          <p:nvPr/>
        </p:nvCxnSpPr>
        <p:spPr>
          <a:xfrm flipV="1">
            <a:off x="7922419" y="2695559"/>
            <a:ext cx="1028940" cy="209818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4" idx="3"/>
            <a:endCxn id="10" idx="1"/>
          </p:cNvCxnSpPr>
          <p:nvPr/>
        </p:nvCxnSpPr>
        <p:spPr>
          <a:xfrm>
            <a:off x="7922419" y="4793739"/>
            <a:ext cx="1028939" cy="826917"/>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44" name="Picture 43">
            <a:extLst>
              <a:ext uri="{FF2B5EF4-FFF2-40B4-BE49-F238E27FC236}">
                <a16:creationId xmlns:a16="http://schemas.microsoft.com/office/drawing/2014/main" id="{EC5E6ADD-3364-435A-9FA4-92C2E1B9C15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4135" y="5262652"/>
            <a:ext cx="1138148" cy="1138148"/>
          </a:xfrm>
          <a:prstGeom prst="rect">
            <a:avLst/>
          </a:prstGeom>
        </p:spPr>
      </p:pic>
      <p:pic>
        <p:nvPicPr>
          <p:cNvPr id="43" name="Picture 42">
            <a:extLst>
              <a:ext uri="{FF2B5EF4-FFF2-40B4-BE49-F238E27FC236}">
                <a16:creationId xmlns:a16="http://schemas.microsoft.com/office/drawing/2014/main" id="{A279D7F8-04D0-49DA-85C5-60F111BB121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2952" y="5708139"/>
            <a:ext cx="784826" cy="784826"/>
          </a:xfrm>
          <a:prstGeom prst="rect">
            <a:avLst/>
          </a:prstGeom>
        </p:spPr>
      </p:pic>
      <p:cxnSp>
        <p:nvCxnSpPr>
          <p:cNvPr id="45" name="Connector: Elbow 44">
            <a:extLst>
              <a:ext uri="{FF2B5EF4-FFF2-40B4-BE49-F238E27FC236}">
                <a16:creationId xmlns:a16="http://schemas.microsoft.com/office/drawing/2014/main" id="{E94EDBAC-7EBB-430D-880D-1F4D7E6AA834}"/>
              </a:ext>
            </a:extLst>
          </p:cNvPr>
          <p:cNvCxnSpPr>
            <a:cxnSpLocks/>
            <a:stCxn id="14" idx="3"/>
            <a:endCxn id="9" idx="1"/>
          </p:cNvCxnSpPr>
          <p:nvPr/>
        </p:nvCxnSpPr>
        <p:spPr>
          <a:xfrm flipV="1">
            <a:off x="7922419" y="4273242"/>
            <a:ext cx="1028940" cy="520497"/>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F23C7E33-58BB-4025-A35E-27E183841B9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pic>
        <p:nvPicPr>
          <p:cNvPr id="50" name="Picture 2" descr="Usb drive premium icon">
            <a:extLst>
              <a:ext uri="{FF2B5EF4-FFF2-40B4-BE49-F238E27FC236}">
                <a16:creationId xmlns:a16="http://schemas.microsoft.com/office/drawing/2014/main" id="{5495C148-8A18-40BC-82F9-E9939E5DC58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2534331">
            <a:off x="8196951" y="5287135"/>
            <a:ext cx="561131" cy="56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25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Dedicated Security Chips</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47" name="Picture 46">
            <a:extLst>
              <a:ext uri="{FF2B5EF4-FFF2-40B4-BE49-F238E27FC236}">
                <a16:creationId xmlns:a16="http://schemas.microsoft.com/office/drawing/2014/main" id="{8C0437DA-2C4D-4F75-8597-9BE3A2A4D02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cxnSp>
        <p:nvCxnSpPr>
          <p:cNvPr id="48" name="Connector: Elbow 47">
            <a:extLst>
              <a:ext uri="{FF2B5EF4-FFF2-40B4-BE49-F238E27FC236}">
                <a16:creationId xmlns:a16="http://schemas.microsoft.com/office/drawing/2014/main" id="{C28817D0-8BE1-4178-A7CF-8B6E6688023E}"/>
              </a:ext>
            </a:extLst>
          </p:cNvPr>
          <p:cNvCxnSpPr>
            <a:cxnSpLocks/>
          </p:cNvCxnSpPr>
          <p:nvPr/>
        </p:nvCxnSpPr>
        <p:spPr>
          <a:xfrm flipV="1">
            <a:off x="7922419" y="2695559"/>
            <a:ext cx="1028940" cy="209818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44CEFBB-A7BC-4C04-9298-F92828036865}"/>
              </a:ext>
            </a:extLst>
          </p:cNvPr>
          <p:cNvCxnSpPr>
            <a:cxnSpLocks/>
          </p:cNvCxnSpPr>
          <p:nvPr/>
        </p:nvCxnSpPr>
        <p:spPr>
          <a:xfrm>
            <a:off x="7922419" y="4793739"/>
            <a:ext cx="1028939" cy="826917"/>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EE49BA1B-FF0B-4966-88E5-A710CF08198C}"/>
              </a:ext>
            </a:extLst>
          </p:cNvPr>
          <p:cNvCxnSpPr>
            <a:cxnSpLocks/>
          </p:cNvCxnSpPr>
          <p:nvPr/>
        </p:nvCxnSpPr>
        <p:spPr>
          <a:xfrm flipV="1">
            <a:off x="7922419" y="4273242"/>
            <a:ext cx="1028940" cy="520497"/>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Distributed Enclaves</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60" name="Picture 59">
            <a:extLst>
              <a:ext uri="{FF2B5EF4-FFF2-40B4-BE49-F238E27FC236}">
                <a16:creationId xmlns:a16="http://schemas.microsoft.com/office/drawing/2014/main" id="{95E3630C-2E4E-4C6B-881C-D1425DF51BA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pic>
        <p:nvPicPr>
          <p:cNvPr id="61" name="Picture 60">
            <a:extLst>
              <a:ext uri="{FF2B5EF4-FFF2-40B4-BE49-F238E27FC236}">
                <a16:creationId xmlns:a16="http://schemas.microsoft.com/office/drawing/2014/main" id="{25CF4F11-FEF3-41DA-914D-BBBAA04041A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195483" y="1959803"/>
            <a:ext cx="692505" cy="692505"/>
          </a:xfrm>
          <a:prstGeom prst="rect">
            <a:avLst/>
          </a:prstGeom>
        </p:spPr>
      </p:pic>
      <p:pic>
        <p:nvPicPr>
          <p:cNvPr id="62" name="Picture 61">
            <a:extLst>
              <a:ext uri="{FF2B5EF4-FFF2-40B4-BE49-F238E27FC236}">
                <a16:creationId xmlns:a16="http://schemas.microsoft.com/office/drawing/2014/main" id="{7DE517EE-CC41-4AF8-AE5A-3648F1727B2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195483" y="3465864"/>
            <a:ext cx="692505" cy="692505"/>
          </a:xfrm>
          <a:prstGeom prst="rect">
            <a:avLst/>
          </a:prstGeom>
        </p:spPr>
      </p:pic>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56" name="Picture 55">
            <a:extLst>
              <a:ext uri="{FF2B5EF4-FFF2-40B4-BE49-F238E27FC236}">
                <a16:creationId xmlns:a16="http://schemas.microsoft.com/office/drawing/2014/main" id="{777553E8-197D-49AB-80A1-9219C8C91E2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82707" y="5681203"/>
            <a:ext cx="544813" cy="544813"/>
          </a:xfrm>
          <a:prstGeom prst="rect">
            <a:avLst/>
          </a:prstGeom>
        </p:spPr>
      </p:pic>
      <p:sp>
        <p:nvSpPr>
          <p:cNvPr id="57" name="Rectangle 56">
            <a:extLst>
              <a:ext uri="{FF2B5EF4-FFF2-40B4-BE49-F238E27FC236}">
                <a16:creationId xmlns:a16="http://schemas.microsoft.com/office/drawing/2014/main" id="{AB7B4F91-F424-4FA0-82F8-FA4AD196E453}"/>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87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p:cNvSpPr>
            <a:spLocks noGrp="1"/>
          </p:cNvSpPr>
          <p:nvPr>
            <p:ph type="title"/>
          </p:nvPr>
        </p:nvSpPr>
        <p:spPr/>
        <p:txBody>
          <a:bodyPr/>
          <a:lstStyle/>
          <a:p>
            <a:r>
              <a:rPr lang="en-US" dirty="0"/>
              <a:t>Existing 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0219"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5846552"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sp>
        <p:nvSpPr>
          <p:cNvPr id="7" name="Rectangle 6"/>
          <p:cNvSpPr/>
          <p:nvPr/>
        </p:nvSpPr>
        <p:spPr>
          <a:xfrm>
            <a:off x="5829701" y="198852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C1D5338-841B-40CE-AB56-0AA2519CB197}"/>
              </a:ext>
            </a:extLst>
          </p:cNvPr>
          <p:cNvSpPr txBox="1"/>
          <p:nvPr/>
        </p:nvSpPr>
        <p:spPr>
          <a:xfrm>
            <a:off x="5847583"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171U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62 mg/dL</a:t>
            </a:r>
          </a:p>
          <a:p>
            <a:pPr lvl="0">
              <a:defRPr/>
            </a:pPr>
            <a:r>
              <a:rPr lang="en-US" sz="1100" kern="0" dirty="0">
                <a:solidFill>
                  <a:prstClr val="black"/>
                </a:solidFill>
                <a:latin typeface="Calibri" panose="020F0502020204030204"/>
              </a:rPr>
              <a:t>High level 125 mg/dL</a:t>
            </a:r>
          </a:p>
          <a:p>
            <a:pPr lvl="0">
              <a:defRPr/>
            </a:pPr>
            <a:r>
              <a:rPr lang="en-US" sz="1100" kern="0" dirty="0">
                <a:solidFill>
                  <a:prstClr val="black"/>
                </a:solidFill>
                <a:latin typeface="Calibri" panose="020F0502020204030204"/>
              </a:rPr>
              <a:t>And more ……</a:t>
            </a:r>
          </a:p>
        </p:txBody>
      </p:sp>
      <p:sp>
        <p:nvSpPr>
          <p:cNvPr id="2" name="Rectangle 1">
            <a:extLst>
              <a:ext uri="{FF2B5EF4-FFF2-40B4-BE49-F238E27FC236}">
                <a16:creationId xmlns:a16="http://schemas.microsoft.com/office/drawing/2014/main" id="{1A8F5DF3-BE93-49CF-AFE8-1917C9CCF2D8}"/>
              </a:ext>
            </a:extLst>
          </p:cNvPr>
          <p:cNvSpPr/>
          <p:nvPr/>
        </p:nvSpPr>
        <p:spPr>
          <a:xfrm>
            <a:off x="5914103" y="4677552"/>
            <a:ext cx="829244"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AA84B3A-DC29-424E-B6E8-CE5F9FE9D25F}"/>
              </a:ext>
            </a:extLst>
          </p:cNvPr>
          <p:cNvSpPr/>
          <p:nvPr/>
        </p:nvSpPr>
        <p:spPr>
          <a:xfrm>
            <a:off x="5914103" y="5025002"/>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583882A-B4F7-421B-921E-9266CC716AC0}"/>
              </a:ext>
            </a:extLst>
          </p:cNvPr>
          <p:cNvSpPr/>
          <p:nvPr/>
        </p:nvSpPr>
        <p:spPr>
          <a:xfrm>
            <a:off x="5914103" y="5219535"/>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56"/>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6" grpId="0" animBg="1"/>
      <p:bldP spid="7" grpId="0" animBg="1"/>
      <p:bldP spid="57" grpId="0" animBg="1"/>
      <p:bldP spid="2" grpId="0" animBg="1"/>
      <p:bldP spid="58" grpId="0" animBg="1"/>
      <p:bldP spid="5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Existing 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a:extLst>
              <a:ext uri="{FF2B5EF4-FFF2-40B4-BE49-F238E27FC236}">
                <a16:creationId xmlns:a16="http://schemas.microsoft.com/office/drawing/2014/main" id="{4CD1A3BE-417D-414E-B629-63BD3A551A07}"/>
              </a:ext>
            </a:extLst>
          </p:cNvPr>
          <p:cNvGrpSpPr/>
          <p:nvPr/>
        </p:nvGrpSpPr>
        <p:grpSpPr>
          <a:xfrm>
            <a:off x="612591" y="1810708"/>
            <a:ext cx="3539206" cy="3832880"/>
            <a:chOff x="612591" y="1810708"/>
            <a:chExt cx="3539206" cy="3832880"/>
          </a:xfrm>
        </p:grpSpPr>
        <p:sp>
          <p:nvSpPr>
            <p:cNvPr id="67" name="Rounded Rectangle 66"/>
            <p:cNvSpPr/>
            <p:nvPr/>
          </p:nvSpPr>
          <p:spPr>
            <a:xfrm>
              <a:off x="612591" y="201609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01593" y="507983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37926" y="50669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07325" y="223165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78570" y="224915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07325" y="278320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78570" y="280070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693111" y="1972846"/>
              <a:ext cx="223948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93111" y="1810708"/>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76" name="TextBox 75"/>
            <p:cNvSpPr txBox="1"/>
            <p:nvPr/>
          </p:nvSpPr>
          <p:spPr>
            <a:xfrm>
              <a:off x="656458" y="390190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53735" y="445193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07325" y="331729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65317" y="333479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51060" y="222486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51060" y="277714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51060" y="331729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898253" y="214199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898253" y="493405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3988008" y="229674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44239" y="235473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30544" y="411461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46010" y="389977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30544" y="462418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46010" y="440935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63952" y="403841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58664" y="453817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51201" y="3905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11644" y="440412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90975" y="2719951"/>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7/5/2021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00350"/>
            <a:ext cx="11537950" cy="1257300"/>
          </a:xfrm>
        </p:spPr>
        <p:txBody>
          <a:bodyPr/>
          <a:lstStyle/>
          <a:p>
            <a:pPr marL="0" indent="0" algn="ctr">
              <a:buNone/>
            </a:pPr>
            <a:r>
              <a:rPr lang="en-US" dirty="0"/>
              <a:t>The lack of </a:t>
            </a:r>
            <a:r>
              <a:rPr lang="en-US" dirty="0">
                <a:solidFill>
                  <a:srgbClr val="FF0000"/>
                </a:solidFill>
              </a:rPr>
              <a:t>output integrity</a:t>
            </a:r>
          </a:p>
          <a:p>
            <a:pPr marL="0" indent="0" algn="ctr">
              <a:buNone/>
            </a:pPr>
            <a:r>
              <a:rPr lang="en-US" dirty="0">
                <a:solidFill>
                  <a:srgbClr val="FF0000"/>
                </a:solidFill>
              </a:rPr>
              <a:t> </a:t>
            </a:r>
          </a:p>
          <a:p>
            <a:pPr marL="0" indent="0" algn="ctr">
              <a:buNone/>
            </a:pPr>
            <a:r>
              <a:rPr lang="en-US" dirty="0"/>
              <a:t>compromises </a:t>
            </a:r>
            <a:r>
              <a:rPr lang="en-US" dirty="0">
                <a:solidFill>
                  <a:srgbClr val="FF0000"/>
                </a:solidFill>
              </a:rPr>
              <a:t>input integrity</a:t>
            </a:r>
          </a:p>
        </p:txBody>
      </p:sp>
      <p:sp>
        <p:nvSpPr>
          <p:cNvPr id="3" name="Date Placeholder 2"/>
          <p:cNvSpPr>
            <a:spLocks noGrp="1"/>
          </p:cNvSpPr>
          <p:nvPr>
            <p:ph type="dt" sz="half" idx="10"/>
          </p:nvPr>
        </p:nvSpPr>
        <p:spPr/>
        <p:txBody>
          <a:bodyPr/>
          <a:lstStyle/>
          <a:p>
            <a:fld id="{32CC019C-73F3-4183-8599-CF15D00C9BAD}"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Existing Solution 3: Overlay</a:t>
            </a: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55405"/>
            <a:ext cx="3539206" cy="5032467"/>
            <a:chOff x="1500695" y="1314085"/>
            <a:chExt cx="3539206" cy="5032467"/>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2057949"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78819" y="1314085"/>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53419"/>
            <a:ext cx="3539206" cy="3820700"/>
            <a:chOff x="1259013" y="1975478"/>
            <a:chExt cx="3539206" cy="3820700"/>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2" y="2125436"/>
              <a:ext cx="2029723"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71635" y="1975478"/>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2015182"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24992" y="19716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98485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7/5/2021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a:xfrm>
            <a:off x="323850" y="620714"/>
            <a:ext cx="11537950" cy="972000"/>
          </a:xfrm>
        </p:spPr>
        <p:txBody>
          <a:bodyPr/>
          <a:lstStyle/>
          <a:p>
            <a:r>
              <a:rPr lang="en-US" dirty="0"/>
              <a:t>Attack on Overlay: Output Manipulation</a:t>
            </a:r>
          </a:p>
        </p:txBody>
      </p:sp>
      <p:grpSp>
        <p:nvGrpSpPr>
          <p:cNvPr id="25" name="Group 24"/>
          <p:cNvGrpSpPr/>
          <p:nvPr/>
        </p:nvGrpSpPr>
        <p:grpSpPr>
          <a:xfrm>
            <a:off x="7377305" y="1378253"/>
            <a:ext cx="3539206" cy="3817864"/>
            <a:chOff x="1259013" y="1978314"/>
            <a:chExt cx="3539206" cy="3817864"/>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923920"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277498" y="1978314"/>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129508" y="3482473"/>
            <a:ext cx="4764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0.6</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114419" y="3981035"/>
            <a:ext cx="54854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50800"/>
            <a:ext cx="3539206" cy="3845317"/>
            <a:chOff x="1259013" y="1950861"/>
            <a:chExt cx="3539206" cy="38453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923920"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508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685" y="2800350"/>
            <a:ext cx="11537950" cy="1257300"/>
          </a:xfrm>
        </p:spPr>
        <p:txBody>
          <a:bodyPr/>
          <a:lstStyle/>
          <a:p>
            <a:pPr marL="0" indent="0" algn="ctr">
              <a:buNone/>
            </a:pPr>
            <a:r>
              <a:rPr lang="en-US" dirty="0"/>
              <a:t>Lack of </a:t>
            </a:r>
            <a:r>
              <a:rPr lang="en-US" i="1" dirty="0">
                <a:solidFill>
                  <a:srgbClr val="FF0000"/>
                </a:solidFill>
              </a:rPr>
              <a:t>context</a:t>
            </a:r>
            <a:r>
              <a:rPr lang="en-US" dirty="0"/>
              <a:t> in the </a:t>
            </a:r>
            <a:r>
              <a:rPr lang="en-US" i="1" dirty="0">
                <a:solidFill>
                  <a:srgbClr val="FF0000"/>
                </a:solidFill>
              </a:rPr>
              <a:t>protected output</a:t>
            </a:r>
          </a:p>
          <a:p>
            <a:pPr marL="0" indent="0" algn="ctr">
              <a:buNone/>
            </a:pPr>
            <a:endParaRPr lang="en-US" dirty="0"/>
          </a:p>
          <a:p>
            <a:pPr marL="0" indent="0" algn="ctr">
              <a:buNone/>
            </a:pPr>
            <a:r>
              <a:rPr lang="en-US" dirty="0"/>
              <a:t>compromises </a:t>
            </a:r>
            <a:r>
              <a:rPr lang="en-US" dirty="0">
                <a:solidFill>
                  <a:srgbClr val="FF0000"/>
                </a:solidFill>
              </a:rPr>
              <a:t>input integrity</a:t>
            </a:r>
            <a:r>
              <a:rPr lang="en-US" dirty="0"/>
              <a:t>.</a:t>
            </a:r>
          </a:p>
        </p:txBody>
      </p:sp>
      <p:sp>
        <p:nvSpPr>
          <p:cNvPr id="3" name="Date Placeholder 2"/>
          <p:cNvSpPr>
            <a:spLocks noGrp="1"/>
          </p:cNvSpPr>
          <p:nvPr>
            <p:ph type="dt" sz="half" idx="10"/>
          </p:nvPr>
        </p:nvSpPr>
        <p:spPr/>
        <p:txBody>
          <a:bodyPr/>
          <a:lstStyle/>
          <a:p>
            <a:fld id="{11184890-F410-4BF8-B382-3C81288E4DA9}"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7/5/2021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5108"/>
            <a:ext cx="3539206" cy="3828703"/>
            <a:chOff x="1259013" y="1967475"/>
            <a:chExt cx="3539206" cy="3828703"/>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95837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67475"/>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solidFill>
                  <a:srgbClr val="FF0000"/>
                </a:solidFill>
              </a:rPr>
              <a:t>none of them </a:t>
            </a:r>
            <a:r>
              <a:rPr lang="en-US" dirty="0"/>
              <a:t>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7/5/2021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6" name="Rectangle 25">
            <a:extLst>
              <a:ext uri="{FF2B5EF4-FFF2-40B4-BE49-F238E27FC236}">
                <a16:creationId xmlns:a16="http://schemas.microsoft.com/office/drawing/2014/main" id="{8448D11C-32E2-456F-88D6-56957FBD6339}"/>
              </a:ext>
            </a:extLst>
          </p:cNvPr>
          <p:cNvSpPr/>
          <p:nvPr/>
        </p:nvSpPr>
        <p:spPr>
          <a:xfrm>
            <a:off x="254264" y="4572000"/>
            <a:ext cx="2197715" cy="400110"/>
          </a:xfrm>
          <a:prstGeom prst="rect">
            <a:avLst/>
          </a:prstGeom>
        </p:spPr>
        <p:txBody>
          <a:bodyPr wrap="square">
            <a:spAutoFit/>
          </a:bodyPr>
          <a:lstStyle/>
          <a:p>
            <a:r>
              <a:rPr lang="en-US" sz="2000" dirty="0"/>
              <a:t>Simultaneous IO</a:t>
            </a:r>
          </a:p>
        </p:txBody>
      </p:sp>
      <p:sp>
        <p:nvSpPr>
          <p:cNvPr id="27" name="Rectangle 26">
            <a:extLst>
              <a:ext uri="{FF2B5EF4-FFF2-40B4-BE49-F238E27FC236}">
                <a16:creationId xmlns:a16="http://schemas.microsoft.com/office/drawing/2014/main" id="{FD505542-2BD6-4458-B181-D2375F2A71AF}"/>
              </a:ext>
            </a:extLst>
          </p:cNvPr>
          <p:cNvSpPr/>
          <p:nvPr/>
        </p:nvSpPr>
        <p:spPr>
          <a:xfrm>
            <a:off x="3220985" y="4572000"/>
            <a:ext cx="2393661" cy="400110"/>
          </a:xfrm>
          <a:prstGeom prst="rect">
            <a:avLst/>
          </a:prstGeom>
        </p:spPr>
        <p:txBody>
          <a:bodyPr wrap="square">
            <a:spAutoFit/>
          </a:bodyPr>
          <a:lstStyle/>
          <a:p>
            <a:r>
              <a:rPr lang="en-US" sz="2000" dirty="0"/>
              <a:t>All input modalities</a:t>
            </a:r>
          </a:p>
        </p:txBody>
      </p:sp>
      <p:sp>
        <p:nvSpPr>
          <p:cNvPr id="28" name="Rectangle 27">
            <a:extLst>
              <a:ext uri="{FF2B5EF4-FFF2-40B4-BE49-F238E27FC236}">
                <a16:creationId xmlns:a16="http://schemas.microsoft.com/office/drawing/2014/main" id="{66B5A7E5-462B-4B30-A445-5C78444D9D03}"/>
              </a:ext>
            </a:extLst>
          </p:cNvPr>
          <p:cNvSpPr/>
          <p:nvPr/>
        </p:nvSpPr>
        <p:spPr>
          <a:xfrm>
            <a:off x="6270084" y="4572000"/>
            <a:ext cx="2393661" cy="400110"/>
          </a:xfrm>
          <a:prstGeom prst="rect">
            <a:avLst/>
          </a:prstGeom>
        </p:spPr>
        <p:txBody>
          <a:bodyPr wrap="square">
            <a:spAutoFit/>
          </a:bodyPr>
          <a:lstStyle/>
          <a:p>
            <a:r>
              <a:rPr lang="en-US" sz="2000" dirty="0"/>
              <a:t>Low cognitive load</a:t>
            </a:r>
          </a:p>
        </p:txBody>
      </p:sp>
      <p:sp>
        <p:nvSpPr>
          <p:cNvPr id="29" name="Rectangle 28">
            <a:extLst>
              <a:ext uri="{FF2B5EF4-FFF2-40B4-BE49-F238E27FC236}">
                <a16:creationId xmlns:a16="http://schemas.microsoft.com/office/drawing/2014/main" id="{8690DC5A-9210-4C0C-BBE9-DAD221B28424}"/>
              </a:ext>
            </a:extLst>
          </p:cNvPr>
          <p:cNvSpPr/>
          <p:nvPr/>
        </p:nvSpPr>
        <p:spPr>
          <a:xfrm>
            <a:off x="8975292" y="4572000"/>
            <a:ext cx="3075854" cy="707886"/>
          </a:xfrm>
          <a:prstGeom prst="rect">
            <a:avLst/>
          </a:prstGeom>
        </p:spPr>
        <p:txBody>
          <a:bodyPr wrap="square">
            <a:spAutoFit/>
          </a:bodyPr>
          <a:lstStyle/>
          <a:p>
            <a:pPr algn="ctr"/>
            <a:r>
              <a:rPr lang="en-US" sz="2000" dirty="0"/>
              <a:t>Low TCB + fast deployment</a:t>
            </a:r>
          </a:p>
        </p:txBody>
      </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ProtectIOn</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4"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8"/>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a:solidFill>
                    <a:prstClr val="black"/>
                  </a:solidFill>
                  <a:latin typeface="Calibri" panose="020F0502020204030204"/>
                </a:rPr>
                <a:t>ProtectIOn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824804" y="3497487"/>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Server </a:t>
                </a:r>
                <a14:m>
                  <m:oMath xmlns:m="http://schemas.openxmlformats.org/officeDocument/2006/math">
                    <m:r>
                      <a:rPr lang="en-US" i="1">
                        <a:latin typeface="Cambria Math" panose="02040503050406030204" pitchFamily="18" charset="0"/>
                      </a:rPr>
                      <m:t>→</m:t>
                    </m:r>
                  </m:oMath>
                </a14:m>
                <a:r>
                  <a:rPr lang="en-US" dirty="0"/>
                  <a:t> IOHub Communication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6791942" y="3151456"/>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a:solidFill>
                    <a:prstClr val="black"/>
                  </a:solidFill>
                  <a:latin typeface="Calibri" panose="020F0502020204030204"/>
                </a:rPr>
                <a:t>ProtectIOn JS</a:t>
              </a:r>
              <a:endParaRPr lang="en-US" dirty="0"/>
            </a:p>
          </p:txBody>
        </p:sp>
      </p:grpSp>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35010" y="2738184"/>
            <a:ext cx="2158741" cy="2158741"/>
          </a:xfrm>
          <a:prstGeom prst="rect">
            <a:avLst/>
          </a:prstGeom>
        </p:spPr>
      </p:pic>
      <p:sp>
        <p:nvSpPr>
          <p:cNvPr id="19" name="Rounded Rectangle 22">
            <a:extLst>
              <a:ext uri="{FF2B5EF4-FFF2-40B4-BE49-F238E27FC236}">
                <a16:creationId xmlns:a16="http://schemas.microsoft.com/office/drawing/2014/main" id="{E57DB24A-B998-4181-9451-7C6B07C56A22}"/>
              </a:ext>
            </a:extLst>
          </p:cNvPr>
          <p:cNvSpPr/>
          <p:nvPr/>
        </p:nvSpPr>
        <p:spPr>
          <a:xfrm>
            <a:off x="2720959" y="2176718"/>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C64481E-1083-40F8-AC0E-1BC17C483850}"/>
              </a:ext>
            </a:extLst>
          </p:cNvPr>
          <p:cNvSpPr/>
          <p:nvPr/>
        </p:nvSpPr>
        <p:spPr>
          <a:xfrm>
            <a:off x="3209961" y="524046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1" name="Rectangle 20">
            <a:extLst>
              <a:ext uri="{FF2B5EF4-FFF2-40B4-BE49-F238E27FC236}">
                <a16:creationId xmlns:a16="http://schemas.microsoft.com/office/drawing/2014/main" id="{14A2E084-FA72-4F14-8076-B7EBF846C483}"/>
              </a:ext>
            </a:extLst>
          </p:cNvPr>
          <p:cNvSpPr/>
          <p:nvPr/>
        </p:nvSpPr>
        <p:spPr>
          <a:xfrm>
            <a:off x="4646294" y="52275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3" name="Rectangle 22">
            <a:extLst>
              <a:ext uri="{FF2B5EF4-FFF2-40B4-BE49-F238E27FC236}">
                <a16:creationId xmlns:a16="http://schemas.microsoft.com/office/drawing/2014/main" id="{4B1CE711-B8D5-4321-B9B6-E0D4D64E7674}"/>
              </a:ext>
            </a:extLst>
          </p:cNvPr>
          <p:cNvSpPr/>
          <p:nvPr/>
        </p:nvSpPr>
        <p:spPr>
          <a:xfrm>
            <a:off x="4515693" y="239227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D4362E2C-0818-42C0-A16F-6350AD9DC45B}"/>
              </a:ext>
            </a:extLst>
          </p:cNvPr>
          <p:cNvSpPr txBox="1"/>
          <p:nvPr/>
        </p:nvSpPr>
        <p:spPr>
          <a:xfrm>
            <a:off x="2786938" y="2409778"/>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9" name="Rectangle 28">
            <a:extLst>
              <a:ext uri="{FF2B5EF4-FFF2-40B4-BE49-F238E27FC236}">
                <a16:creationId xmlns:a16="http://schemas.microsoft.com/office/drawing/2014/main" id="{CD5C6B37-0604-4449-8DC0-7865FA4EC211}"/>
              </a:ext>
            </a:extLst>
          </p:cNvPr>
          <p:cNvSpPr/>
          <p:nvPr/>
        </p:nvSpPr>
        <p:spPr>
          <a:xfrm>
            <a:off x="4515693" y="294383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D74BFFB8-C0A4-4911-9E61-4B4917830B4A}"/>
              </a:ext>
            </a:extLst>
          </p:cNvPr>
          <p:cNvSpPr txBox="1"/>
          <p:nvPr/>
        </p:nvSpPr>
        <p:spPr>
          <a:xfrm>
            <a:off x="2786938" y="2961335"/>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a:extLst>
              <a:ext uri="{FF2B5EF4-FFF2-40B4-BE49-F238E27FC236}">
                <a16:creationId xmlns:a16="http://schemas.microsoft.com/office/drawing/2014/main" id="{0B63E88C-E4BB-49F3-A570-315CDC2C8DFF}"/>
              </a:ext>
            </a:extLst>
          </p:cNvPr>
          <p:cNvSpPr/>
          <p:nvPr/>
        </p:nvSpPr>
        <p:spPr>
          <a:xfrm>
            <a:off x="2801479" y="2133472"/>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96D73BFF-5332-4507-A0AF-1CC954E6A1B4}"/>
              </a:ext>
            </a:extLst>
          </p:cNvPr>
          <p:cNvSpPr txBox="1"/>
          <p:nvPr/>
        </p:nvSpPr>
        <p:spPr>
          <a:xfrm>
            <a:off x="2764826" y="1979697"/>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4" name="TextBox 33">
            <a:extLst>
              <a:ext uri="{FF2B5EF4-FFF2-40B4-BE49-F238E27FC236}">
                <a16:creationId xmlns:a16="http://schemas.microsoft.com/office/drawing/2014/main" id="{12D79EBE-08FB-4289-A4FC-73DDFC087D1E}"/>
              </a:ext>
            </a:extLst>
          </p:cNvPr>
          <p:cNvSpPr txBox="1"/>
          <p:nvPr/>
        </p:nvSpPr>
        <p:spPr>
          <a:xfrm>
            <a:off x="2764826" y="4062530"/>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a:extLst>
              <a:ext uri="{FF2B5EF4-FFF2-40B4-BE49-F238E27FC236}">
                <a16:creationId xmlns:a16="http://schemas.microsoft.com/office/drawing/2014/main" id="{BB950205-1347-4A49-8AE0-B21589C7C732}"/>
              </a:ext>
            </a:extLst>
          </p:cNvPr>
          <p:cNvSpPr txBox="1"/>
          <p:nvPr/>
        </p:nvSpPr>
        <p:spPr>
          <a:xfrm>
            <a:off x="2762103" y="4612556"/>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Rectangle 35">
            <a:extLst>
              <a:ext uri="{FF2B5EF4-FFF2-40B4-BE49-F238E27FC236}">
                <a16:creationId xmlns:a16="http://schemas.microsoft.com/office/drawing/2014/main" id="{3A1CBCA1-647C-4556-8148-2B0AE08F1F8D}"/>
              </a:ext>
            </a:extLst>
          </p:cNvPr>
          <p:cNvSpPr/>
          <p:nvPr/>
        </p:nvSpPr>
        <p:spPr>
          <a:xfrm>
            <a:off x="4515693" y="347791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1576096D-0437-4445-8185-A459D51F6AB1}"/>
              </a:ext>
            </a:extLst>
          </p:cNvPr>
          <p:cNvSpPr txBox="1"/>
          <p:nvPr/>
        </p:nvSpPr>
        <p:spPr>
          <a:xfrm>
            <a:off x="2773685" y="349542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1" name="Isosceles Triangle 40">
            <a:extLst>
              <a:ext uri="{FF2B5EF4-FFF2-40B4-BE49-F238E27FC236}">
                <a16:creationId xmlns:a16="http://schemas.microsoft.com/office/drawing/2014/main" id="{A6C893D4-93FA-489C-BF8A-7F383873095F}"/>
              </a:ext>
            </a:extLst>
          </p:cNvPr>
          <p:cNvSpPr/>
          <p:nvPr/>
        </p:nvSpPr>
        <p:spPr>
          <a:xfrm>
            <a:off x="6006621" y="230262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01EEA998-60A1-4F06-9B60-846FD1D90C80}"/>
              </a:ext>
            </a:extLst>
          </p:cNvPr>
          <p:cNvSpPr/>
          <p:nvPr/>
        </p:nvSpPr>
        <p:spPr>
          <a:xfrm flipV="1">
            <a:off x="6006621" y="509467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DAEFC63-5882-4AFC-AEEF-862A918EF4E8}"/>
              </a:ext>
            </a:extLst>
          </p:cNvPr>
          <p:cNvCxnSpPr>
            <a:stCxn id="41" idx="3"/>
            <a:endCxn id="42" idx="3"/>
          </p:cNvCxnSpPr>
          <p:nvPr/>
        </p:nvCxnSpPr>
        <p:spPr>
          <a:xfrm>
            <a:off x="6096376" y="245737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2877D5E-54C1-41FA-AFE5-9A7DF5367AE0}"/>
              </a:ext>
            </a:extLst>
          </p:cNvPr>
          <p:cNvSpPr/>
          <p:nvPr/>
        </p:nvSpPr>
        <p:spPr>
          <a:xfrm>
            <a:off x="6052607" y="251536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71CCE223-EB1E-495E-9B04-F1719C04A0C8}"/>
              </a:ext>
            </a:extLst>
          </p:cNvPr>
          <p:cNvCxnSpPr/>
          <p:nvPr/>
        </p:nvCxnSpPr>
        <p:spPr>
          <a:xfrm>
            <a:off x="4538912" y="427523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8897F86-CDC6-40A4-BB24-80E082E9B5FF}"/>
              </a:ext>
            </a:extLst>
          </p:cNvPr>
          <p:cNvSpPr/>
          <p:nvPr/>
        </p:nvSpPr>
        <p:spPr>
          <a:xfrm>
            <a:off x="5454378" y="406040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a:extLst>
              <a:ext uri="{FF2B5EF4-FFF2-40B4-BE49-F238E27FC236}">
                <a16:creationId xmlns:a16="http://schemas.microsoft.com/office/drawing/2014/main" id="{74B685C9-700D-4DCA-A260-67DFBE50D6D1}"/>
              </a:ext>
            </a:extLst>
          </p:cNvPr>
          <p:cNvCxnSpPr/>
          <p:nvPr/>
        </p:nvCxnSpPr>
        <p:spPr>
          <a:xfrm>
            <a:off x="4538912" y="478481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033CC65-FADA-44E2-B2CE-6CA8CEE15CB1}"/>
              </a:ext>
            </a:extLst>
          </p:cNvPr>
          <p:cNvSpPr/>
          <p:nvPr/>
        </p:nvSpPr>
        <p:spPr>
          <a:xfrm>
            <a:off x="5454378" y="4569981"/>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2193C468-AD37-4E44-A1D1-B6AE4AEFA144}"/>
              </a:ext>
            </a:extLst>
          </p:cNvPr>
          <p:cNvSpPr/>
          <p:nvPr/>
        </p:nvSpPr>
        <p:spPr>
          <a:xfrm>
            <a:off x="4672320" y="419903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929F394-0B2C-45D6-A3AE-594D3F9E7831}"/>
              </a:ext>
            </a:extLst>
          </p:cNvPr>
          <p:cNvSpPr/>
          <p:nvPr/>
        </p:nvSpPr>
        <p:spPr>
          <a:xfrm>
            <a:off x="4967032" y="469880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BC0C9209-BBCC-4DBF-9D44-A899FD5689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45702" y="1274592"/>
            <a:ext cx="675367" cy="675367"/>
          </a:xfrm>
          <a:prstGeom prst="rect">
            <a:avLst/>
          </a:prstGeom>
        </p:spPr>
      </p:pic>
      <p:pic>
        <p:nvPicPr>
          <p:cNvPr id="39" name="Picture 38">
            <a:extLst>
              <a:ext uri="{FF2B5EF4-FFF2-40B4-BE49-F238E27FC236}">
                <a16:creationId xmlns:a16="http://schemas.microsoft.com/office/drawing/2014/main" id="{6583CB82-0982-4B16-AC4D-1B08B50D9A6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48108" y="1572394"/>
            <a:ext cx="649479" cy="649479"/>
          </a:xfrm>
          <a:prstGeom prst="rect">
            <a:avLst/>
          </a:prstGeom>
        </p:spPr>
      </p:pic>
    </p:spTree>
    <p:extLst>
      <p:ext uri="{BB962C8B-B14F-4D97-AF65-F5344CB8AC3E}">
        <p14:creationId xmlns:p14="http://schemas.microsoft.com/office/powerpoint/2010/main" val="329348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10"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par>
                                <p:cTn id="62" presetID="10" presetClass="entr" presetSubtype="0" fill="hold"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fade">
                                      <p:cBhvr>
                                        <p:cTn id="73" dur="500"/>
                                        <p:tgtEl>
                                          <p:spTgt spid="5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9" grpId="0" animBg="1"/>
      <p:bldP spid="20" grpId="0" animBg="1"/>
      <p:bldP spid="21" grpId="0" animBg="1"/>
      <p:bldP spid="23" grpId="0" animBg="1"/>
      <p:bldP spid="28" grpId="0" animBg="1"/>
      <p:bldP spid="29" grpId="0" animBg="1"/>
      <p:bldP spid="30" grpId="0" animBg="1"/>
      <p:bldP spid="31" grpId="0" animBg="1"/>
      <p:bldP spid="33" grpId="0"/>
      <p:bldP spid="34" grpId="0" animBg="1"/>
      <p:bldP spid="35" grpId="0" animBg="1"/>
      <p:bldP spid="36" grpId="0" animBg="1"/>
      <p:bldP spid="37" grpId="0"/>
      <p:bldP spid="41" grpId="0" animBg="1"/>
      <p:bldP spid="42" grpId="0" animBg="1"/>
      <p:bldP spid="44" grpId="0" animBg="1"/>
      <p:bldP spid="46" grpId="0" animBg="1"/>
      <p:bldP spid="49" grpId="0" animBg="1"/>
      <p:bldP spid="50" grpId="0" animBg="1"/>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7/5/2021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Server </a:t>
                </a:r>
                <a14:m>
                  <m:oMath xmlns:m="http://schemas.openxmlformats.org/officeDocument/2006/math">
                    <m:r>
                      <a:rPr lang="en-US" i="1">
                        <a:latin typeface="Cambria Math" panose="02040503050406030204" pitchFamily="18" charset="0"/>
                      </a:rPr>
                      <m:t>→</m:t>
                    </m:r>
                  </m:oMath>
                </a14:m>
                <a:r>
                  <a:rPr lang="en-US" dirty="0"/>
                  <a:t> IOHub Communication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2396876"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2477396"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6370"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9192"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29779"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922419" y="1524000"/>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C476C57-52A3-4F2D-ADF7-589868475E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3577620">
            <a:off x="5929617" y="3077687"/>
            <a:ext cx="533701" cy="533701"/>
          </a:xfrm>
          <a:prstGeom prst="rect">
            <a:avLst/>
          </a:prstGeom>
        </p:spPr>
      </p:pic>
      <p:pic>
        <p:nvPicPr>
          <p:cNvPr id="22" name="Picture 21">
            <a:extLst>
              <a:ext uri="{FF2B5EF4-FFF2-40B4-BE49-F238E27FC236}">
                <a16:creationId xmlns:a16="http://schemas.microsoft.com/office/drawing/2014/main" id="{D0A126C8-AC58-463C-BA8F-9866E96DED0F}"/>
              </a:ext>
            </a:extLst>
          </p:cNvPr>
          <p:cNvPicPr>
            <a:picLocks noChangeAspect="1"/>
          </p:cNvPicPr>
          <p:nvPr/>
        </p:nvPicPr>
        <p:blipFill rotWithShape="1">
          <a:blip r:embed="rId9"/>
          <a:srcRect l="35542" t="19680" r="35441" b="39379"/>
          <a:stretch/>
        </p:blipFill>
        <p:spPr>
          <a:xfrm>
            <a:off x="6518287" y="2983305"/>
            <a:ext cx="1018563" cy="738520"/>
          </a:xfrm>
          <a:prstGeom prst="rect">
            <a:avLst/>
          </a:prstGeom>
        </p:spPr>
      </p:pic>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a:t>IO Integrity – IOHub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2055371"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29200"/>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DE895E-025B-43B2-B681-AF3EF59C5F8D}"/>
              </a:ext>
            </a:extLst>
          </p:cNvPr>
          <p:cNvGrpSpPr/>
          <p:nvPr/>
        </p:nvGrpSpPr>
        <p:grpSpPr>
          <a:xfrm>
            <a:off x="8613153" y="4306649"/>
            <a:ext cx="1780296" cy="933764"/>
            <a:chOff x="8585339" y="4482385"/>
            <a:chExt cx="1780296" cy="933764"/>
          </a:xfrm>
        </p:grpSpPr>
        <p:pic>
          <p:nvPicPr>
            <p:cNvPr id="77" name="Picture 76">
              <a:extLst>
                <a:ext uri="{FF2B5EF4-FFF2-40B4-BE49-F238E27FC236}">
                  <a16:creationId xmlns:a16="http://schemas.microsoft.com/office/drawing/2014/main" id="{90817B75-ABBA-4369-A46D-6F6EF8F0D5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3590" y="4482385"/>
              <a:ext cx="583794" cy="583794"/>
            </a:xfrm>
            <a:prstGeom prst="rect">
              <a:avLst/>
            </a:prstGeom>
          </p:spPr>
        </p:pic>
        <p:sp>
          <p:nvSpPr>
            <p:cNvPr id="2" name="Rectangle 1">
              <a:extLst>
                <a:ext uri="{FF2B5EF4-FFF2-40B4-BE49-F238E27FC236}">
                  <a16:creationId xmlns:a16="http://schemas.microsoft.com/office/drawing/2014/main" id="{9E01B065-C098-4431-B8BE-2A94236A099A}"/>
                </a:ext>
              </a:extLst>
            </p:cNvPr>
            <p:cNvSpPr/>
            <p:nvPr/>
          </p:nvSpPr>
          <p:spPr>
            <a:xfrm>
              <a:off x="8585339" y="5046817"/>
              <a:ext cx="1780296" cy="369332"/>
            </a:xfrm>
            <a:prstGeom prst="rect">
              <a:avLst/>
            </a:prstGeom>
          </p:spPr>
          <p:txBody>
            <a:bodyPr wrap="none">
              <a:spAutoFit/>
            </a:bodyPr>
            <a:lstStyle/>
            <a:p>
              <a:r>
                <a:rPr lang="en-US" dirty="0">
                  <a:solidFill>
                    <a:prstClr val="black"/>
                  </a:solidFill>
                  <a:latin typeface="Calibri" panose="020F0502020204030204"/>
                </a:rPr>
                <a:t>Signed/enc input</a:t>
              </a:r>
              <a:endParaRPr lang="en-US" dirty="0"/>
            </a:p>
          </p:txBody>
        </p:sp>
      </p:grpSp>
      <p:sp>
        <p:nvSpPr>
          <p:cNvPr id="3" name="Date Placeholder 2"/>
          <p:cNvSpPr>
            <a:spLocks noGrp="1"/>
          </p:cNvSpPr>
          <p:nvPr>
            <p:ph type="dt" sz="half" idx="10"/>
          </p:nvPr>
        </p:nvSpPr>
        <p:spPr/>
        <p:txBody>
          <a:bodyPr/>
          <a:lstStyle/>
          <a:p>
            <a:fld id="{CDA0B511-0659-429D-AB4D-E94D861498C1}"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2055371"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10"/>
          <a:srcRect l="35542" t="19680" r="35441" b="39379"/>
          <a:stretch/>
        </p:blipFill>
        <p:spPr>
          <a:xfrm>
            <a:off x="2436019" y="5029200"/>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822089" y="5577998"/>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a:solidFill>
                    <a:prstClr val="black"/>
                  </a:solidFill>
                  <a:latin typeface="Calibri" panose="020F0502020204030204"/>
                </a:rPr>
                <a:t>ProtectIOn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DBC8B0BA-0450-4EE2-935F-4494C01891B6}"/>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76B09C31-7D19-4099-864B-09CA91A6D0C0}"/>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2" name="Rectangle 1">
            <a:extLst>
              <a:ext uri="{FF2B5EF4-FFF2-40B4-BE49-F238E27FC236}">
                <a16:creationId xmlns:a16="http://schemas.microsoft.com/office/drawing/2014/main" id="{B17748DC-7AAA-455D-BD58-80321CFA04EC}"/>
              </a:ext>
            </a:extLst>
          </p:cNvPr>
          <p:cNvSpPr/>
          <p:nvPr/>
        </p:nvSpPr>
        <p:spPr>
          <a:xfrm>
            <a:off x="988219" y="5973392"/>
            <a:ext cx="6142066" cy="461665"/>
          </a:xfrm>
          <a:prstGeom prst="rect">
            <a:avLst/>
          </a:prstGeom>
        </p:spPr>
        <p:txBody>
          <a:bodyPr wrap="none">
            <a:spAutoFit/>
          </a:bodyPr>
          <a:lstStyle/>
          <a:p>
            <a:r>
              <a:rPr lang="en-US" sz="2400" dirty="0"/>
              <a:t>Typical solution: External security indicators</a:t>
            </a:r>
          </a:p>
        </p:txBody>
      </p:sp>
    </p:spTree>
    <p:extLst>
      <p:ext uri="{BB962C8B-B14F-4D97-AF65-F5344CB8AC3E}">
        <p14:creationId xmlns:p14="http://schemas.microsoft.com/office/powerpoint/2010/main" val="1997818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D16CF-63A8-476C-87C3-FCF58BFC64D3}"/>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0DB2F26D-EF35-4881-B434-B9C7E101A0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F8E9518-6375-42B3-8579-C2D26B2DF5E9}"/>
              </a:ext>
            </a:extLst>
          </p:cNvPr>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a:extLst>
              <a:ext uri="{FF2B5EF4-FFF2-40B4-BE49-F238E27FC236}">
                <a16:creationId xmlns:a16="http://schemas.microsoft.com/office/drawing/2014/main" id="{23DA2075-AF24-4700-9038-156890A9DD37}"/>
              </a:ext>
            </a:extLst>
          </p:cNvPr>
          <p:cNvSpPr>
            <a:spLocks noGrp="1"/>
          </p:cNvSpPr>
          <p:nvPr>
            <p:ph type="title"/>
          </p:nvPr>
        </p:nvSpPr>
        <p:spPr/>
        <p:txBody>
          <a:bodyPr/>
          <a:lstStyle/>
          <a:p>
            <a:r>
              <a:rPr lang="en-US" dirty="0"/>
              <a:t>User Attention: Rethinking Security Indicators for Trusted Path</a:t>
            </a:r>
          </a:p>
        </p:txBody>
      </p:sp>
      <p:pic>
        <p:nvPicPr>
          <p:cNvPr id="7" name="Picture 6">
            <a:extLst>
              <a:ext uri="{FF2B5EF4-FFF2-40B4-BE49-F238E27FC236}">
                <a16:creationId xmlns:a16="http://schemas.microsoft.com/office/drawing/2014/main" id="{E6E51C00-D89E-45D2-890C-B1737EDC94E0}"/>
              </a:ext>
            </a:extLst>
          </p:cNvPr>
          <p:cNvPicPr>
            <a:picLocks noChangeAspect="1"/>
          </p:cNvPicPr>
          <p:nvPr/>
        </p:nvPicPr>
        <p:blipFill>
          <a:blip r:embed="rId3"/>
          <a:stretch>
            <a:fillRect/>
          </a:stretch>
        </p:blipFill>
        <p:spPr>
          <a:xfrm>
            <a:off x="247247" y="1661160"/>
            <a:ext cx="5160572" cy="1664042"/>
          </a:xfrm>
          <a:prstGeom prst="rect">
            <a:avLst/>
          </a:prstGeom>
        </p:spPr>
      </p:pic>
      <p:pic>
        <p:nvPicPr>
          <p:cNvPr id="8" name="Picture 7">
            <a:extLst>
              <a:ext uri="{FF2B5EF4-FFF2-40B4-BE49-F238E27FC236}">
                <a16:creationId xmlns:a16="http://schemas.microsoft.com/office/drawing/2014/main" id="{F44DD6CA-0E1D-4E1F-83A9-38D4FAC0213B}"/>
              </a:ext>
            </a:extLst>
          </p:cNvPr>
          <p:cNvPicPr>
            <a:picLocks noChangeAspect="1"/>
          </p:cNvPicPr>
          <p:nvPr/>
        </p:nvPicPr>
        <p:blipFill>
          <a:blip r:embed="rId4"/>
          <a:stretch>
            <a:fillRect/>
          </a:stretch>
        </p:blipFill>
        <p:spPr>
          <a:xfrm>
            <a:off x="6092825" y="1752601"/>
            <a:ext cx="5656421" cy="1379510"/>
          </a:xfrm>
          <a:prstGeom prst="rect">
            <a:avLst/>
          </a:prstGeom>
        </p:spPr>
      </p:pic>
      <p:sp>
        <p:nvSpPr>
          <p:cNvPr id="9" name="Rectangle 8">
            <a:extLst>
              <a:ext uri="{FF2B5EF4-FFF2-40B4-BE49-F238E27FC236}">
                <a16:creationId xmlns:a16="http://schemas.microsoft.com/office/drawing/2014/main" id="{4E1844DD-FB34-4BA9-82C2-87A2EF806942}"/>
              </a:ext>
            </a:extLst>
          </p:cNvPr>
          <p:cNvSpPr/>
          <p:nvPr/>
        </p:nvSpPr>
        <p:spPr>
          <a:xfrm>
            <a:off x="2055019" y="3553119"/>
            <a:ext cx="1219245" cy="369332"/>
          </a:xfrm>
          <a:prstGeom prst="rect">
            <a:avLst/>
          </a:prstGeom>
        </p:spPr>
        <p:txBody>
          <a:bodyPr wrap="none">
            <a:spAutoFit/>
          </a:bodyPr>
          <a:lstStyle/>
          <a:p>
            <a:r>
              <a:rPr lang="en-US" dirty="0"/>
              <a:t>S&amp;P 2007</a:t>
            </a:r>
          </a:p>
        </p:txBody>
      </p:sp>
      <p:sp>
        <p:nvSpPr>
          <p:cNvPr id="10" name="Rectangle 9">
            <a:extLst>
              <a:ext uri="{FF2B5EF4-FFF2-40B4-BE49-F238E27FC236}">
                <a16:creationId xmlns:a16="http://schemas.microsoft.com/office/drawing/2014/main" id="{80AD73D6-D8C6-43BB-AAF5-22240BDD338F}"/>
              </a:ext>
            </a:extLst>
          </p:cNvPr>
          <p:cNvSpPr/>
          <p:nvPr/>
        </p:nvSpPr>
        <p:spPr>
          <a:xfrm>
            <a:off x="7998619" y="3553119"/>
            <a:ext cx="1159292" cy="369332"/>
          </a:xfrm>
          <a:prstGeom prst="rect">
            <a:avLst/>
          </a:prstGeom>
        </p:spPr>
        <p:txBody>
          <a:bodyPr wrap="none">
            <a:spAutoFit/>
          </a:bodyPr>
          <a:lstStyle/>
          <a:p>
            <a:r>
              <a:rPr lang="en-US" dirty="0"/>
              <a:t>CHI 2008</a:t>
            </a:r>
          </a:p>
        </p:txBody>
      </p:sp>
      <p:pic>
        <p:nvPicPr>
          <p:cNvPr id="11" name="Picture 10">
            <a:extLst>
              <a:ext uri="{FF2B5EF4-FFF2-40B4-BE49-F238E27FC236}">
                <a16:creationId xmlns:a16="http://schemas.microsoft.com/office/drawing/2014/main" id="{A74712C4-4E73-4598-9180-259E500BF4F4}"/>
              </a:ext>
            </a:extLst>
          </p:cNvPr>
          <p:cNvPicPr>
            <a:picLocks noChangeAspect="1"/>
          </p:cNvPicPr>
          <p:nvPr/>
        </p:nvPicPr>
        <p:blipFill>
          <a:blip r:embed="rId5"/>
          <a:stretch>
            <a:fillRect/>
          </a:stretch>
        </p:blipFill>
        <p:spPr>
          <a:xfrm>
            <a:off x="2740819" y="4456140"/>
            <a:ext cx="5957906" cy="1481400"/>
          </a:xfrm>
          <a:prstGeom prst="rect">
            <a:avLst/>
          </a:prstGeom>
        </p:spPr>
      </p:pic>
      <p:sp>
        <p:nvSpPr>
          <p:cNvPr id="12" name="Rectangle 11">
            <a:extLst>
              <a:ext uri="{FF2B5EF4-FFF2-40B4-BE49-F238E27FC236}">
                <a16:creationId xmlns:a16="http://schemas.microsoft.com/office/drawing/2014/main" id="{0D2A085F-6B31-47F2-94EC-780BCCDD9653}"/>
              </a:ext>
            </a:extLst>
          </p:cNvPr>
          <p:cNvSpPr/>
          <p:nvPr/>
        </p:nvSpPr>
        <p:spPr>
          <a:xfrm>
            <a:off x="4698395" y="6031680"/>
            <a:ext cx="1569660" cy="369332"/>
          </a:xfrm>
          <a:prstGeom prst="rect">
            <a:avLst/>
          </a:prstGeom>
        </p:spPr>
        <p:txBody>
          <a:bodyPr wrap="none">
            <a:spAutoFit/>
          </a:bodyPr>
          <a:lstStyle/>
          <a:p>
            <a:r>
              <a:rPr lang="en-US" dirty="0"/>
              <a:t>SOUPS 2016</a:t>
            </a:r>
          </a:p>
        </p:txBody>
      </p:sp>
    </p:spTree>
    <p:extLst>
      <p:ext uri="{BB962C8B-B14F-4D97-AF65-F5344CB8AC3E}">
        <p14:creationId xmlns:p14="http://schemas.microsoft.com/office/powerpoint/2010/main" val="4205050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7/5/2021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a:xfrm>
            <a:off x="6092825" y="6308726"/>
            <a:ext cx="4631883" cy="459776"/>
          </a:xfrm>
        </p:spPr>
        <p:txBody>
          <a:bodyPr/>
          <a:lstStyle/>
          <a:p>
            <a:r>
              <a:rPr lang="en-GB" dirty="0"/>
              <a:t>Aritra Dhar</a:t>
            </a:r>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9243" y="5768064"/>
            <a:ext cx="966910" cy="966910"/>
          </a:xfrm>
          <a:prstGeom prst="rect">
            <a:avLst/>
          </a:prstGeom>
        </p:spPr>
      </p:pic>
      <p:sp>
        <p:nvSpPr>
          <p:cNvPr id="26" name="Rectangle 25">
            <a:extLst>
              <a:ext uri="{FF2B5EF4-FFF2-40B4-BE49-F238E27FC236}">
                <a16:creationId xmlns:a16="http://schemas.microsoft.com/office/drawing/2014/main" id="{46324FBD-BE09-4E11-9C19-1791B473DB0E}"/>
              </a:ext>
            </a:extLst>
          </p:cNvPr>
          <p:cNvSpPr/>
          <p:nvPr/>
        </p:nvSpPr>
        <p:spPr>
          <a:xfrm>
            <a:off x="4862687" y="2256377"/>
            <a:ext cx="954107" cy="369332"/>
          </a:xfrm>
          <a:prstGeom prst="rect">
            <a:avLst/>
          </a:prstGeom>
        </p:spPr>
        <p:txBody>
          <a:bodyPr wrap="none">
            <a:spAutoFit/>
          </a:bodyPr>
          <a:lstStyle/>
          <a:p>
            <a:r>
              <a:rPr lang="en-US" b="1" dirty="0">
                <a:solidFill>
                  <a:srgbClr val="FF0000"/>
                </a:solidFill>
              </a:rPr>
              <a:t>25.16M</a:t>
            </a:r>
          </a:p>
        </p:txBody>
      </p:sp>
      <p:pic>
        <p:nvPicPr>
          <p:cNvPr id="28" name="Picture 27">
            <a:extLst>
              <a:ext uri="{FF2B5EF4-FFF2-40B4-BE49-F238E27FC236}">
                <a16:creationId xmlns:a16="http://schemas.microsoft.com/office/drawing/2014/main" id="{AF044709-3D02-42D0-A5FE-10A1DF0D0B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3267" y="1366249"/>
            <a:ext cx="898865" cy="898865"/>
          </a:xfrm>
          <a:prstGeom prst="rect">
            <a:avLst/>
          </a:prstGeom>
        </p:spPr>
      </p:pic>
      <p:grpSp>
        <p:nvGrpSpPr>
          <p:cNvPr id="29" name="Group 28">
            <a:extLst>
              <a:ext uri="{FF2B5EF4-FFF2-40B4-BE49-F238E27FC236}">
                <a16:creationId xmlns:a16="http://schemas.microsoft.com/office/drawing/2014/main" id="{9E1CEA7C-D05F-471E-BAE7-AD7DDB66F98C}"/>
              </a:ext>
            </a:extLst>
          </p:cNvPr>
          <p:cNvGrpSpPr/>
          <p:nvPr/>
        </p:nvGrpSpPr>
        <p:grpSpPr>
          <a:xfrm>
            <a:off x="7413450" y="1319734"/>
            <a:ext cx="1008413" cy="1314712"/>
            <a:chOff x="1941407" y="2452043"/>
            <a:chExt cx="1008413" cy="1314712"/>
          </a:xfrm>
        </p:grpSpPr>
        <p:sp>
          <p:nvSpPr>
            <p:cNvPr id="30" name="Rectangle 29">
              <a:extLst>
                <a:ext uri="{FF2B5EF4-FFF2-40B4-BE49-F238E27FC236}">
                  <a16:creationId xmlns:a16="http://schemas.microsoft.com/office/drawing/2014/main" id="{8B0095AB-DFBD-422C-8912-D1E7385BB34F}"/>
                </a:ext>
              </a:extLst>
            </p:cNvPr>
            <p:cNvSpPr/>
            <p:nvPr/>
          </p:nvSpPr>
          <p:spPr>
            <a:xfrm>
              <a:off x="1991742" y="3397423"/>
              <a:ext cx="954107" cy="369332"/>
            </a:xfrm>
            <a:prstGeom prst="rect">
              <a:avLst/>
            </a:prstGeom>
          </p:spPr>
          <p:txBody>
            <a:bodyPr wrap="none">
              <a:spAutoFit/>
            </a:bodyPr>
            <a:lstStyle/>
            <a:p>
              <a:r>
                <a:rPr lang="en-US" b="1" dirty="0">
                  <a:solidFill>
                    <a:srgbClr val="FF0000"/>
                  </a:solidFill>
                </a:rPr>
                <a:t>20.92M</a:t>
              </a:r>
            </a:p>
          </p:txBody>
        </p:sp>
        <p:pic>
          <p:nvPicPr>
            <p:cNvPr id="31" name="Picture 2" descr="File:Firefox logo, 2019.svg - Wikimedia Commons">
              <a:extLst>
                <a:ext uri="{FF2B5EF4-FFF2-40B4-BE49-F238E27FC236}">
                  <a16:creationId xmlns:a16="http://schemas.microsoft.com/office/drawing/2014/main" id="{CB956E3A-5937-4EB4-9532-0E94DED224C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1407" y="2452043"/>
              <a:ext cx="1008413" cy="95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358DF65A-A6F6-45DF-A610-B0D3661B6D49}"/>
              </a:ext>
            </a:extLst>
          </p:cNvPr>
          <p:cNvGrpSpPr/>
          <p:nvPr/>
        </p:nvGrpSpPr>
        <p:grpSpPr>
          <a:xfrm>
            <a:off x="9465966" y="1311107"/>
            <a:ext cx="1099570" cy="1314213"/>
            <a:chOff x="4019299" y="2393081"/>
            <a:chExt cx="1099570" cy="1314213"/>
          </a:xfrm>
        </p:grpSpPr>
        <p:sp>
          <p:nvSpPr>
            <p:cNvPr id="33" name="Rectangle 32">
              <a:extLst>
                <a:ext uri="{FF2B5EF4-FFF2-40B4-BE49-F238E27FC236}">
                  <a16:creationId xmlns:a16="http://schemas.microsoft.com/office/drawing/2014/main" id="{164526BF-A421-47C7-8F7A-A376D747BF44}"/>
                </a:ext>
              </a:extLst>
            </p:cNvPr>
            <p:cNvSpPr/>
            <p:nvPr/>
          </p:nvSpPr>
          <p:spPr>
            <a:xfrm>
              <a:off x="4360870" y="3337962"/>
              <a:ext cx="505267" cy="369332"/>
            </a:xfrm>
            <a:prstGeom prst="rect">
              <a:avLst/>
            </a:prstGeom>
          </p:spPr>
          <p:txBody>
            <a:bodyPr wrap="none">
              <a:spAutoFit/>
            </a:bodyPr>
            <a:lstStyle/>
            <a:p>
              <a:r>
                <a:rPr lang="en-US" b="1" dirty="0">
                  <a:solidFill>
                    <a:srgbClr val="FF0000"/>
                  </a:solidFill>
                </a:rPr>
                <a:t>2M</a:t>
              </a:r>
            </a:p>
          </p:txBody>
        </p:sp>
        <p:pic>
          <p:nvPicPr>
            <p:cNvPr id="34" name="Picture 4" descr="V8 (JavaScript engine) - Wikipedia">
              <a:extLst>
                <a:ext uri="{FF2B5EF4-FFF2-40B4-BE49-F238E27FC236}">
                  <a16:creationId xmlns:a16="http://schemas.microsoft.com/office/drawing/2014/main" id="{316328ED-A957-4EB2-B8D7-8700583A15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488" b="7545"/>
            <a:stretch/>
          </p:blipFill>
          <p:spPr bwMode="auto">
            <a:xfrm>
              <a:off x="4019299" y="2393081"/>
              <a:ext cx="1099570" cy="945270"/>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34">
            <a:extLst>
              <a:ext uri="{FF2B5EF4-FFF2-40B4-BE49-F238E27FC236}">
                <a16:creationId xmlns:a16="http://schemas.microsoft.com/office/drawing/2014/main" id="{24E84583-D5B7-4E1F-93EE-341B8785C1B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2301" t="12097" r="29166" b="14509"/>
          <a:stretch/>
        </p:blipFill>
        <p:spPr>
          <a:xfrm>
            <a:off x="5470481" y="1340313"/>
            <a:ext cx="898866" cy="898866"/>
          </a:xfrm>
          <a:prstGeom prst="rect">
            <a:avLst/>
          </a:prstGeom>
        </p:spPr>
      </p:pic>
      <p:sp>
        <p:nvSpPr>
          <p:cNvPr id="15" name="Rectangle 14">
            <a:extLst>
              <a:ext uri="{FF2B5EF4-FFF2-40B4-BE49-F238E27FC236}">
                <a16:creationId xmlns:a16="http://schemas.microsoft.com/office/drawing/2014/main" id="{0E64E5E6-25F7-4F70-8FF0-4627947D3BF9}"/>
              </a:ext>
            </a:extLst>
          </p:cNvPr>
          <p:cNvSpPr/>
          <p:nvPr/>
        </p:nvSpPr>
        <p:spPr>
          <a:xfrm>
            <a:off x="3579019" y="1301199"/>
            <a:ext cx="7848600" cy="138011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3A6CB76-A1E6-4CC8-8469-949EBE5C5618}"/>
              </a:ext>
            </a:extLst>
          </p:cNvPr>
          <p:cNvSpPr/>
          <p:nvPr/>
        </p:nvSpPr>
        <p:spPr>
          <a:xfrm>
            <a:off x="3579019" y="4411090"/>
            <a:ext cx="7848600" cy="138011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4ABD612-7270-4C6B-A5AE-334F37867C23}"/>
              </a:ext>
            </a:extLst>
          </p:cNvPr>
          <p:cNvGrpSpPr/>
          <p:nvPr/>
        </p:nvGrpSpPr>
        <p:grpSpPr>
          <a:xfrm>
            <a:off x="4428223" y="2954582"/>
            <a:ext cx="954107" cy="1309146"/>
            <a:chOff x="6145677" y="2395166"/>
            <a:chExt cx="954107" cy="1309146"/>
          </a:xfrm>
        </p:grpSpPr>
        <p:sp>
          <p:nvSpPr>
            <p:cNvPr id="39" name="Rectangle 38">
              <a:extLst>
                <a:ext uri="{FF2B5EF4-FFF2-40B4-BE49-F238E27FC236}">
                  <a16:creationId xmlns:a16="http://schemas.microsoft.com/office/drawing/2014/main" id="{B549DB14-BE95-428E-BF82-F1D382A278E5}"/>
                </a:ext>
              </a:extLst>
            </p:cNvPr>
            <p:cNvSpPr/>
            <p:nvPr/>
          </p:nvSpPr>
          <p:spPr>
            <a:xfrm>
              <a:off x="6145677" y="3334980"/>
              <a:ext cx="954107" cy="369332"/>
            </a:xfrm>
            <a:prstGeom prst="rect">
              <a:avLst/>
            </a:prstGeom>
          </p:spPr>
          <p:txBody>
            <a:bodyPr wrap="none">
              <a:spAutoFit/>
            </a:bodyPr>
            <a:lstStyle/>
            <a:p>
              <a:r>
                <a:rPr lang="en-US" b="1" dirty="0">
                  <a:solidFill>
                    <a:srgbClr val="FF0000"/>
                  </a:solidFill>
                </a:rPr>
                <a:t>36.68M</a:t>
              </a:r>
            </a:p>
          </p:txBody>
        </p:sp>
        <p:pic>
          <p:nvPicPr>
            <p:cNvPr id="40" name="Picture 6" descr="AMD, Nvidia ramp up Linux driver support after Valve's ...">
              <a:extLst>
                <a:ext uri="{FF2B5EF4-FFF2-40B4-BE49-F238E27FC236}">
                  <a16:creationId xmlns:a16="http://schemas.microsoft.com/office/drawing/2014/main" id="{59283C2B-5809-4DD0-8E84-E551598CA44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869" r="22475"/>
            <a:stretch/>
          </p:blipFill>
          <p:spPr bwMode="auto">
            <a:xfrm>
              <a:off x="6201723" y="2395166"/>
              <a:ext cx="764914" cy="9031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2883A47-5322-426C-A612-0D8342B61096}"/>
              </a:ext>
            </a:extLst>
          </p:cNvPr>
          <p:cNvGrpSpPr/>
          <p:nvPr/>
        </p:nvGrpSpPr>
        <p:grpSpPr>
          <a:xfrm>
            <a:off x="6655675" y="2832143"/>
            <a:ext cx="1045125" cy="1393989"/>
            <a:chOff x="8063080" y="2282945"/>
            <a:chExt cx="1045125" cy="1393989"/>
          </a:xfrm>
        </p:grpSpPr>
        <p:sp>
          <p:nvSpPr>
            <p:cNvPr id="42" name="Rectangle 41">
              <a:extLst>
                <a:ext uri="{FF2B5EF4-FFF2-40B4-BE49-F238E27FC236}">
                  <a16:creationId xmlns:a16="http://schemas.microsoft.com/office/drawing/2014/main" id="{3EB18614-5BFE-47B6-9831-35DFD9B1CC44}"/>
                </a:ext>
              </a:extLst>
            </p:cNvPr>
            <p:cNvSpPr/>
            <p:nvPr/>
          </p:nvSpPr>
          <p:spPr>
            <a:xfrm>
              <a:off x="8224004" y="3307602"/>
              <a:ext cx="736099" cy="369332"/>
            </a:xfrm>
            <a:prstGeom prst="rect">
              <a:avLst/>
            </a:prstGeom>
          </p:spPr>
          <p:txBody>
            <a:bodyPr wrap="none">
              <a:spAutoFit/>
            </a:bodyPr>
            <a:lstStyle/>
            <a:p>
              <a:r>
                <a:rPr lang="en-US" b="1" dirty="0">
                  <a:solidFill>
                    <a:srgbClr val="FF0000"/>
                  </a:solidFill>
                </a:rPr>
                <a:t>600K</a:t>
              </a:r>
            </a:p>
          </p:txBody>
        </p:sp>
        <p:pic>
          <p:nvPicPr>
            <p:cNvPr id="43" name="Picture 8" descr="Ubuntu Font and Ubuntu Font Generator">
              <a:extLst>
                <a:ext uri="{FF2B5EF4-FFF2-40B4-BE49-F238E27FC236}">
                  <a16:creationId xmlns:a16="http://schemas.microsoft.com/office/drawing/2014/main" id="{A2EEDBB0-E32B-4F88-8546-F0B8C5A5E62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ectangle 35">
            <a:extLst>
              <a:ext uri="{FF2B5EF4-FFF2-40B4-BE49-F238E27FC236}">
                <a16:creationId xmlns:a16="http://schemas.microsoft.com/office/drawing/2014/main" id="{1F7906B7-2963-4549-B480-2C5278A10A06}"/>
              </a:ext>
            </a:extLst>
          </p:cNvPr>
          <p:cNvSpPr/>
          <p:nvPr/>
        </p:nvSpPr>
        <p:spPr>
          <a:xfrm>
            <a:off x="3579019" y="2880146"/>
            <a:ext cx="7848600" cy="138011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ile:Arm logo blue RGB.svg - Wikipedia">
            <a:extLst>
              <a:ext uri="{FF2B5EF4-FFF2-40B4-BE49-F238E27FC236}">
                <a16:creationId xmlns:a16="http://schemas.microsoft.com/office/drawing/2014/main" id="{3CB7CFC7-AB29-4680-9925-2FA2DF4A3D7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3441" t="43130" r="33027" b="42952"/>
          <a:stretch/>
        </p:blipFill>
        <p:spPr bwMode="auto">
          <a:xfrm>
            <a:off x="4753979" y="4501599"/>
            <a:ext cx="1900881" cy="60960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CC8ECAFD-343C-4553-9021-46C3AB8EE0B4}"/>
              </a:ext>
            </a:extLst>
          </p:cNvPr>
          <p:cNvSpPr/>
          <p:nvPr/>
        </p:nvSpPr>
        <p:spPr>
          <a:xfrm>
            <a:off x="4605052" y="5067080"/>
            <a:ext cx="2423484" cy="307777"/>
          </a:xfrm>
          <a:prstGeom prst="rect">
            <a:avLst/>
          </a:prstGeom>
        </p:spPr>
        <p:txBody>
          <a:bodyPr wrap="none">
            <a:spAutoFit/>
          </a:bodyPr>
          <a:lstStyle/>
          <a:p>
            <a:r>
              <a:rPr lang="en-US" sz="1400" dirty="0"/>
              <a:t>*Cortex –A Trusted firmware</a:t>
            </a:r>
          </a:p>
        </p:txBody>
      </p:sp>
      <p:sp>
        <p:nvSpPr>
          <p:cNvPr id="47" name="Rectangle 46">
            <a:extLst>
              <a:ext uri="{FF2B5EF4-FFF2-40B4-BE49-F238E27FC236}">
                <a16:creationId xmlns:a16="http://schemas.microsoft.com/office/drawing/2014/main" id="{68BC3313-67D9-46B8-8679-72B8C9ACF718}"/>
              </a:ext>
            </a:extLst>
          </p:cNvPr>
          <p:cNvSpPr/>
          <p:nvPr/>
        </p:nvSpPr>
        <p:spPr>
          <a:xfrm>
            <a:off x="5339740" y="5363256"/>
            <a:ext cx="736099" cy="369332"/>
          </a:xfrm>
          <a:prstGeom prst="rect">
            <a:avLst/>
          </a:prstGeom>
        </p:spPr>
        <p:txBody>
          <a:bodyPr wrap="none">
            <a:spAutoFit/>
          </a:bodyPr>
          <a:lstStyle/>
          <a:p>
            <a:r>
              <a:rPr lang="en-US" b="1" dirty="0">
                <a:solidFill>
                  <a:srgbClr val="FF0000"/>
                </a:solidFill>
              </a:rPr>
              <a:t>333K</a:t>
            </a:r>
          </a:p>
        </p:txBody>
      </p:sp>
      <p:sp>
        <p:nvSpPr>
          <p:cNvPr id="17" name="Rectangle 16">
            <a:extLst>
              <a:ext uri="{FF2B5EF4-FFF2-40B4-BE49-F238E27FC236}">
                <a16:creationId xmlns:a16="http://schemas.microsoft.com/office/drawing/2014/main" id="{8C7B6ACE-2B9F-48C1-BCFC-970CFE14D7A5}"/>
              </a:ext>
            </a:extLst>
          </p:cNvPr>
          <p:cNvSpPr/>
          <p:nvPr/>
        </p:nvSpPr>
        <p:spPr>
          <a:xfrm>
            <a:off x="1808363" y="1806588"/>
            <a:ext cx="1313180" cy="369332"/>
          </a:xfrm>
          <a:prstGeom prst="rect">
            <a:avLst/>
          </a:prstGeom>
        </p:spPr>
        <p:txBody>
          <a:bodyPr wrap="none">
            <a:spAutoFit/>
          </a:bodyPr>
          <a:lstStyle/>
          <a:p>
            <a:r>
              <a:rPr lang="en-US" dirty="0"/>
              <a:t>Application</a:t>
            </a:r>
          </a:p>
        </p:txBody>
      </p:sp>
      <p:sp>
        <p:nvSpPr>
          <p:cNvPr id="49" name="Rectangle 48">
            <a:extLst>
              <a:ext uri="{FF2B5EF4-FFF2-40B4-BE49-F238E27FC236}">
                <a16:creationId xmlns:a16="http://schemas.microsoft.com/office/drawing/2014/main" id="{7F311EB4-CB6A-4364-83F0-7338273BCC63}"/>
              </a:ext>
            </a:extLst>
          </p:cNvPr>
          <p:cNvSpPr/>
          <p:nvPr/>
        </p:nvSpPr>
        <p:spPr>
          <a:xfrm>
            <a:off x="1866071" y="3385535"/>
            <a:ext cx="1197764" cy="369332"/>
          </a:xfrm>
          <a:prstGeom prst="rect">
            <a:avLst/>
          </a:prstGeom>
        </p:spPr>
        <p:txBody>
          <a:bodyPr wrap="none">
            <a:spAutoFit/>
          </a:bodyPr>
          <a:lstStyle/>
          <a:p>
            <a:r>
              <a:rPr lang="en-US" dirty="0"/>
              <a:t>OS/Driver</a:t>
            </a:r>
          </a:p>
        </p:txBody>
      </p:sp>
      <p:sp>
        <p:nvSpPr>
          <p:cNvPr id="50" name="Rectangle 49">
            <a:extLst>
              <a:ext uri="{FF2B5EF4-FFF2-40B4-BE49-F238E27FC236}">
                <a16:creationId xmlns:a16="http://schemas.microsoft.com/office/drawing/2014/main" id="{A060A362-E374-4119-AB45-22499BDFA570}"/>
              </a:ext>
            </a:extLst>
          </p:cNvPr>
          <p:cNvSpPr/>
          <p:nvPr/>
        </p:nvSpPr>
        <p:spPr>
          <a:xfrm>
            <a:off x="1872483" y="4850807"/>
            <a:ext cx="1184940" cy="369332"/>
          </a:xfrm>
          <a:prstGeom prst="rect">
            <a:avLst/>
          </a:prstGeom>
        </p:spPr>
        <p:txBody>
          <a:bodyPr wrap="none">
            <a:spAutoFit/>
          </a:bodyPr>
          <a:lstStyle/>
          <a:p>
            <a:r>
              <a:rPr lang="en-US" dirty="0"/>
              <a:t>Hardware</a:t>
            </a:r>
          </a:p>
        </p:txBody>
      </p:sp>
      <p:pic>
        <p:nvPicPr>
          <p:cNvPr id="1030" name="Picture 6" descr="Nvidia Logo | Symbol, History, PNG (3840*2160)">
            <a:extLst>
              <a:ext uri="{FF2B5EF4-FFF2-40B4-BE49-F238E27FC236}">
                <a16:creationId xmlns:a16="http://schemas.microsoft.com/office/drawing/2014/main" id="{4F77EDFE-8692-4E7E-9595-E37EFF2B33FB}"/>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2060" r="13177"/>
          <a:stretch/>
        </p:blipFill>
        <p:spPr bwMode="auto">
          <a:xfrm>
            <a:off x="8789106" y="2988686"/>
            <a:ext cx="1018431" cy="76618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2362A631-6203-48D3-8A19-DABA11DF5577}"/>
              </a:ext>
            </a:extLst>
          </p:cNvPr>
          <p:cNvSpPr/>
          <p:nvPr/>
        </p:nvSpPr>
        <p:spPr>
          <a:xfrm>
            <a:off x="9675019" y="2979339"/>
            <a:ext cx="1707519" cy="584775"/>
          </a:xfrm>
          <a:prstGeom prst="rect">
            <a:avLst/>
          </a:prstGeom>
        </p:spPr>
        <p:txBody>
          <a:bodyPr wrap="none">
            <a:spAutoFit/>
          </a:bodyPr>
          <a:lstStyle/>
          <a:p>
            <a:r>
              <a:rPr lang="en-US" sz="1600" dirty="0"/>
              <a:t>Nouveau</a:t>
            </a:r>
            <a:r>
              <a:rPr lang="en-US" dirty="0"/>
              <a:t> </a:t>
            </a:r>
          </a:p>
          <a:p>
            <a:r>
              <a:rPr lang="en-US" sz="1400" dirty="0"/>
              <a:t>*Only kernel driver </a:t>
            </a:r>
          </a:p>
        </p:txBody>
      </p:sp>
      <p:sp>
        <p:nvSpPr>
          <p:cNvPr id="53" name="Rectangle 52">
            <a:extLst>
              <a:ext uri="{FF2B5EF4-FFF2-40B4-BE49-F238E27FC236}">
                <a16:creationId xmlns:a16="http://schemas.microsoft.com/office/drawing/2014/main" id="{5105B2BB-5C91-4B97-8090-4B570EEC537B}"/>
              </a:ext>
            </a:extLst>
          </p:cNvPr>
          <p:cNvSpPr/>
          <p:nvPr/>
        </p:nvSpPr>
        <p:spPr>
          <a:xfrm>
            <a:off x="8854090" y="3865804"/>
            <a:ext cx="761747" cy="369332"/>
          </a:xfrm>
          <a:prstGeom prst="rect">
            <a:avLst/>
          </a:prstGeom>
        </p:spPr>
        <p:txBody>
          <a:bodyPr wrap="none">
            <a:spAutoFit/>
          </a:bodyPr>
          <a:lstStyle/>
          <a:p>
            <a:r>
              <a:rPr lang="en-US" b="1" dirty="0">
                <a:solidFill>
                  <a:srgbClr val="FF0000"/>
                </a:solidFill>
              </a:rPr>
              <a:t>3.6 M</a:t>
            </a:r>
          </a:p>
        </p:txBody>
      </p:sp>
      <p:sp>
        <p:nvSpPr>
          <p:cNvPr id="54" name="Rectangle 53">
            <a:extLst>
              <a:ext uri="{FF2B5EF4-FFF2-40B4-BE49-F238E27FC236}">
                <a16:creationId xmlns:a16="http://schemas.microsoft.com/office/drawing/2014/main" id="{AE150A8A-5338-4AFB-8326-01DB74A5CD79}"/>
              </a:ext>
            </a:extLst>
          </p:cNvPr>
          <p:cNvSpPr/>
          <p:nvPr/>
        </p:nvSpPr>
        <p:spPr>
          <a:xfrm>
            <a:off x="7871604" y="4856361"/>
            <a:ext cx="2877711" cy="369332"/>
          </a:xfrm>
          <a:prstGeom prst="rect">
            <a:avLst/>
          </a:prstGeom>
        </p:spPr>
        <p:txBody>
          <a:bodyPr wrap="none">
            <a:spAutoFit/>
          </a:bodyPr>
          <a:lstStyle/>
          <a:p>
            <a:r>
              <a:rPr lang="en-US" dirty="0"/>
              <a:t>Other proprietary firmware</a:t>
            </a:r>
          </a:p>
        </p:txBody>
      </p:sp>
      <p:sp>
        <p:nvSpPr>
          <p:cNvPr id="2" name="Rectangle 1">
            <a:extLst>
              <a:ext uri="{FF2B5EF4-FFF2-40B4-BE49-F238E27FC236}">
                <a16:creationId xmlns:a16="http://schemas.microsoft.com/office/drawing/2014/main" id="{FC66ABE0-3DC6-416C-B020-9DCFEFAB2774}"/>
              </a:ext>
            </a:extLst>
          </p:cNvPr>
          <p:cNvSpPr/>
          <p:nvPr/>
        </p:nvSpPr>
        <p:spPr>
          <a:xfrm>
            <a:off x="0" y="6626654"/>
            <a:ext cx="3591048" cy="200055"/>
          </a:xfrm>
          <a:prstGeom prst="rect">
            <a:avLst/>
          </a:prstGeom>
        </p:spPr>
        <p:txBody>
          <a:bodyPr wrap="none">
            <a:spAutoFit/>
          </a:bodyPr>
          <a:lstStyle/>
          <a:p>
            <a:r>
              <a:rPr lang="en-US" sz="700" dirty="0"/>
              <a:t>code bases are calculated from the respective open-source repository using </a:t>
            </a:r>
            <a:r>
              <a:rPr lang="en-US" sz="700" dirty="0" err="1"/>
              <a:t>cloc</a:t>
            </a:r>
            <a:r>
              <a:rPr lang="en-US" sz="700" dirty="0"/>
              <a:t> tool</a:t>
            </a:r>
          </a:p>
        </p:txBody>
      </p:sp>
    </p:spTree>
    <p:extLst>
      <p:ext uri="{BB962C8B-B14F-4D97-AF65-F5344CB8AC3E}">
        <p14:creationId xmlns:p14="http://schemas.microsoft.com/office/powerpoint/2010/main" val="12134518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A0587DC5-4E4B-4F22-B060-9BE9F22463EC}"/>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E94655D1-D5D5-4863-972B-AC0A5F65460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
        <p:nvSpPr>
          <p:cNvPr id="18" name="Rectangle: Rounded Corners 17">
            <a:extLst>
              <a:ext uri="{FF2B5EF4-FFF2-40B4-BE49-F238E27FC236}">
                <a16:creationId xmlns:a16="http://schemas.microsoft.com/office/drawing/2014/main" id="{637D0444-E1B6-4AC5-930C-DA3D56584615}"/>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8EB8862-9C40-4F93-B773-38173D66FF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
        <p:nvSpPr>
          <p:cNvPr id="18" name="Rectangle: Rounded Corners 17">
            <a:extLst>
              <a:ext uri="{FF2B5EF4-FFF2-40B4-BE49-F238E27FC236}">
                <a16:creationId xmlns:a16="http://schemas.microsoft.com/office/drawing/2014/main" id="{AB101B8A-9CC6-49A3-989C-C68FA9F18524}"/>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7AD1642-34E6-43B5-BF90-13FF164AA3FB}"/>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
        <p:nvSpPr>
          <p:cNvPr id="18" name="Rectangle: Rounded Corners 17">
            <a:extLst>
              <a:ext uri="{FF2B5EF4-FFF2-40B4-BE49-F238E27FC236}">
                <a16:creationId xmlns:a16="http://schemas.microsoft.com/office/drawing/2014/main" id="{F942FA38-D038-4E43-A069-43F63572D8DD}"/>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26553C2-8AFD-4A6E-BBF5-70763AE270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8436042"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8732" y="0"/>
            <a:ext cx="12195969"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7/5/2021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5</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54265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99886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57812" y="2491395"/>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42" name="Picture 41">
            <a:extLst>
              <a:ext uri="{FF2B5EF4-FFF2-40B4-BE49-F238E27FC236}">
                <a16:creationId xmlns:a16="http://schemas.microsoft.com/office/drawing/2014/main" id="{10E983FC-EBF9-4009-8BDF-CF2D98DBAE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4570" y="1663918"/>
            <a:ext cx="849904" cy="849904"/>
          </a:xfrm>
          <a:prstGeom prst="rect">
            <a:avLst/>
          </a:prstGeom>
        </p:spPr>
      </p:pic>
      <p:pic>
        <p:nvPicPr>
          <p:cNvPr id="45" name="Picture 44">
            <a:extLst>
              <a:ext uri="{FF2B5EF4-FFF2-40B4-BE49-F238E27FC236}">
                <a16:creationId xmlns:a16="http://schemas.microsoft.com/office/drawing/2014/main" id="{0A250441-EEC8-4482-9CCC-9E44088AB9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4494288"/>
            <a:ext cx="783211" cy="783211"/>
          </a:xfrm>
          <a:prstGeom prst="rect">
            <a:avLst/>
          </a:prstGeom>
        </p:spPr>
      </p:pic>
      <p:pic>
        <p:nvPicPr>
          <p:cNvPr id="46" name="Picture 45">
            <a:extLst>
              <a:ext uri="{FF2B5EF4-FFF2-40B4-BE49-F238E27FC236}">
                <a16:creationId xmlns:a16="http://schemas.microsoft.com/office/drawing/2014/main" id="{402A07E9-0E1A-4DAC-BBFD-A48B023173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1651123"/>
            <a:ext cx="783211" cy="783211"/>
          </a:xfrm>
          <a:prstGeom prst="rect">
            <a:avLst/>
          </a:prstGeom>
        </p:spPr>
      </p:pic>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17438" y="1038302"/>
            <a:ext cx="1084168" cy="1084168"/>
          </a:xfrm>
          <a:prstGeom prst="rect">
            <a:avLst/>
          </a:prstGeom>
        </p:spPr>
      </p:pic>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fade">
                                      <p:cBhvr>
                                        <p:cTn id="36" dur="500"/>
                                        <p:tgtEl>
                                          <p:spTgt spid="6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500"/>
                                        <p:tgtEl>
                                          <p:spTgt spid="6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fade">
                                      <p:cBhvr>
                                        <p:cTn id="51" dur="500"/>
                                        <p:tgtEl>
                                          <p:spTgt spid="6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0"/>
                                        </p:tgtEl>
                                        <p:attrNameLst>
                                          <p:attrName>style.visibility</p:attrName>
                                        </p:attrNameLst>
                                      </p:cBhvr>
                                      <p:to>
                                        <p:strVal val="visible"/>
                                      </p:to>
                                    </p:set>
                                    <p:animEffect transition="in" filter="fade">
                                      <p:cBhvr>
                                        <p:cTn id="54" dur="500"/>
                                        <p:tgtEl>
                                          <p:spTgt spid="7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fade">
                                      <p:cBhvr>
                                        <p:cTn id="60" dur="500"/>
                                        <p:tgtEl>
                                          <p:spTgt spid="7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500"/>
                                        <p:tgtEl>
                                          <p:spTgt spid="7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animEffect transition="in" filter="fade">
                                      <p:cBhvr>
                                        <p:cTn id="69" dur="500"/>
                                        <p:tgtEl>
                                          <p:spTgt spid="76"/>
                                        </p:tgtEl>
                                      </p:cBhvr>
                                    </p:animEffect>
                                  </p:childTnLst>
                                </p:cTn>
                              </p:par>
                              <p:par>
                                <p:cTn id="70" presetID="10" presetClass="entr" presetSubtype="0" fill="hold" nodeType="withEffect">
                                  <p:stCondLst>
                                    <p:cond delay="0"/>
                                  </p:stCondLst>
                                  <p:childTnLst>
                                    <p:set>
                                      <p:cBhvr>
                                        <p:cTn id="71" dur="1" fill="hold">
                                          <p:stCondLst>
                                            <p:cond delay="0"/>
                                          </p:stCondLst>
                                        </p:cTn>
                                        <p:tgtEl>
                                          <p:spTgt spid="77"/>
                                        </p:tgtEl>
                                        <p:attrNameLst>
                                          <p:attrName>style.visibility</p:attrName>
                                        </p:attrNameLst>
                                      </p:cBhvr>
                                      <p:to>
                                        <p:strVal val="visible"/>
                                      </p:to>
                                    </p:set>
                                    <p:animEffect transition="in" filter="fade">
                                      <p:cBhvr>
                                        <p:cTn id="72" dur="500"/>
                                        <p:tgtEl>
                                          <p:spTgt spid="7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par>
                                <p:cTn id="76" presetID="10" presetClass="entr" presetSubtype="0" fill="hold"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animEffect transition="in" filter="fade">
                                      <p:cBhvr>
                                        <p:cTn id="81" dur="500"/>
                                        <p:tgtEl>
                                          <p:spTgt spid="80"/>
                                        </p:tgtEl>
                                      </p:cBhvr>
                                    </p:animEffect>
                                  </p:childTnLst>
                                </p:cTn>
                              </p:par>
                              <p:par>
                                <p:cTn id="82" presetID="10" presetClass="entr" presetSubtype="0" fill="hold" nodeType="withEffect">
                                  <p:stCondLst>
                                    <p:cond delay="0"/>
                                  </p:stCondLst>
                                  <p:childTnLst>
                                    <p:set>
                                      <p:cBhvr>
                                        <p:cTn id="83" dur="1" fill="hold">
                                          <p:stCondLst>
                                            <p:cond delay="0"/>
                                          </p:stCondLst>
                                        </p:cTn>
                                        <p:tgtEl>
                                          <p:spTgt spid="81"/>
                                        </p:tgtEl>
                                        <p:attrNameLst>
                                          <p:attrName>style.visibility</p:attrName>
                                        </p:attrNameLst>
                                      </p:cBhvr>
                                      <p:to>
                                        <p:strVal val="visible"/>
                                      </p:to>
                                    </p:set>
                                    <p:animEffect transition="in" filter="fade">
                                      <p:cBhvr>
                                        <p:cTn id="84" dur="500"/>
                                        <p:tgtEl>
                                          <p:spTgt spid="8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2"/>
                                        </p:tgtEl>
                                        <p:attrNameLst>
                                          <p:attrName>style.visibility</p:attrName>
                                        </p:attrNameLst>
                                      </p:cBhvr>
                                      <p:to>
                                        <p:strVal val="visible"/>
                                      </p:to>
                                    </p:set>
                                    <p:animEffect transition="in" filter="fade">
                                      <p:cBhvr>
                                        <p:cTn id="87" dur="500"/>
                                        <p:tgtEl>
                                          <p:spTgt spid="8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3"/>
                                        </p:tgtEl>
                                        <p:attrNameLst>
                                          <p:attrName>style.visibility</p:attrName>
                                        </p:attrNameLst>
                                      </p:cBhvr>
                                      <p:to>
                                        <p:strVal val="visible"/>
                                      </p:to>
                                    </p:set>
                                    <p:animEffect transition="in" filter="fade">
                                      <p:cBhvr>
                                        <p:cTn id="90" dur="500"/>
                                        <p:tgtEl>
                                          <p:spTgt spid="8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4"/>
                                        </p:tgtEl>
                                        <p:attrNameLst>
                                          <p:attrName>style.visibility</p:attrName>
                                        </p:attrNameLst>
                                      </p:cBhvr>
                                      <p:to>
                                        <p:strVal val="visible"/>
                                      </p:to>
                                    </p:set>
                                    <p:animEffect transition="in" filter="fade">
                                      <p:cBhvr>
                                        <p:cTn id="93" dur="500"/>
                                        <p:tgtEl>
                                          <p:spTgt spid="8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5"/>
                                        </p:tgtEl>
                                        <p:attrNameLst>
                                          <p:attrName>style.visibility</p:attrName>
                                        </p:attrNameLst>
                                      </p:cBhvr>
                                      <p:to>
                                        <p:strVal val="visible"/>
                                      </p:to>
                                    </p:set>
                                    <p:animEffect transition="in" filter="fade">
                                      <p:cBhvr>
                                        <p:cTn id="96" dur="500"/>
                                        <p:tgtEl>
                                          <p:spTgt spid="8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86"/>
                                        </p:tgtEl>
                                        <p:attrNameLst>
                                          <p:attrName>style.visibility</p:attrName>
                                        </p:attrNameLst>
                                      </p:cBhvr>
                                      <p:to>
                                        <p:strVal val="visible"/>
                                      </p:to>
                                    </p:set>
                                    <p:animEffect transition="in" filter="fade">
                                      <p:cBhvr>
                                        <p:cTn id="99" dur="500"/>
                                        <p:tgtEl>
                                          <p:spTgt spid="86"/>
                                        </p:tgtEl>
                                      </p:cBhvr>
                                    </p:animEffect>
                                  </p:childTnLst>
                                </p:cTn>
                              </p:par>
                              <p:par>
                                <p:cTn id="100" presetID="10" presetClass="entr" presetSubtype="0" fill="hold" nodeType="with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nodeType="withEffect">
                                  <p:stCondLst>
                                    <p:cond delay="0"/>
                                  </p:stCondLst>
                                  <p:childTnLst>
                                    <p:set>
                                      <p:cBhvr>
                                        <p:cTn id="104" dur="1" fill="hold">
                                          <p:stCondLst>
                                            <p:cond delay="0"/>
                                          </p:stCondLst>
                                        </p:cTn>
                                        <p:tgtEl>
                                          <p:spTgt spid="9"/>
                                        </p:tgtEl>
                                        <p:attrNameLst>
                                          <p:attrName>style.visibility</p:attrName>
                                        </p:attrNameLst>
                                      </p:cBhvr>
                                      <p:to>
                                        <p:strVal val="visible"/>
                                      </p:to>
                                    </p:set>
                                    <p:animEffect transition="in" filter="fade">
                                      <p:cBhvr>
                                        <p:cTn id="105" dur="500"/>
                                        <p:tgtEl>
                                          <p:spTgt spid="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3"/>
                                        </p:tgtEl>
                                        <p:attrNameLst>
                                          <p:attrName>style.visibility</p:attrName>
                                        </p:attrNameLst>
                                      </p:cBhvr>
                                      <p:to>
                                        <p:strVal val="visible"/>
                                      </p:to>
                                    </p:set>
                                    <p:animEffect transition="in" filter="fade">
                                      <p:cBhvr>
                                        <p:cTn id="108" dur="500"/>
                                        <p:tgtEl>
                                          <p:spTgt spid="73"/>
                                        </p:tgtEl>
                                      </p:cBhvr>
                                    </p:animEffect>
                                  </p:childTnLst>
                                </p:cTn>
                              </p:par>
                              <p:par>
                                <p:cTn id="109" presetID="10" presetClass="entr" presetSubtype="0"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500"/>
                                        <p:tgtEl>
                                          <p:spTgt spid="46"/>
                                        </p:tgtEl>
                                      </p:cBhvr>
                                    </p:animEffect>
                                  </p:childTnLst>
                                </p:cTn>
                              </p:par>
                              <p:par>
                                <p:cTn id="112" presetID="10" presetClass="entr" presetSubtype="0" fill="hold" nodeType="with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fade">
                                      <p:cBhvr>
                                        <p:cTn id="114" dur="500"/>
                                        <p:tgtEl>
                                          <p:spTgt spid="45"/>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fade">
                                      <p:cBhvr>
                                        <p:cTn id="119" dur="500"/>
                                        <p:tgtEl>
                                          <p:spTgt spid="41"/>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
                                        </p:tgtEl>
                                        <p:attrNameLst>
                                          <p:attrName>style.visibility</p:attrName>
                                        </p:attrNameLst>
                                      </p:cBhvr>
                                      <p:to>
                                        <p:strVal val="visible"/>
                                      </p:to>
                                    </p:set>
                                    <p:animEffect transition="in" filter="fade">
                                      <p:cBhvr>
                                        <p:cTn id="124" dur="500"/>
                                        <p:tgtEl>
                                          <p:spTgt spid="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grpId="1" nodeType="clickEffect">
                                  <p:stCondLst>
                                    <p:cond delay="0"/>
                                  </p:stCondLst>
                                  <p:childTnLst>
                                    <p:animEffect transition="out" filter="fade">
                                      <p:cBhvr>
                                        <p:cTn id="128" dur="500"/>
                                        <p:tgtEl>
                                          <p:spTgt spid="73"/>
                                        </p:tgtEl>
                                      </p:cBhvr>
                                    </p:animEffect>
                                    <p:set>
                                      <p:cBhvr>
                                        <p:cTn id="129" dur="1" fill="hold">
                                          <p:stCondLst>
                                            <p:cond delay="499"/>
                                          </p:stCondLst>
                                        </p:cTn>
                                        <p:tgtEl>
                                          <p:spTgt spid="73"/>
                                        </p:tgtEl>
                                        <p:attrNameLst>
                                          <p:attrName>style.visibility</p:attrName>
                                        </p:attrNameLst>
                                      </p:cBhvr>
                                      <p:to>
                                        <p:strVal val="hidden"/>
                                      </p:to>
                                    </p:set>
                                  </p:childTnLst>
                                </p:cTn>
                              </p:par>
                            </p:childTnLst>
                          </p:cTn>
                        </p:par>
                        <p:par>
                          <p:cTn id="130" fill="hold">
                            <p:stCondLst>
                              <p:cond delay="500"/>
                            </p:stCondLst>
                            <p:childTnLst>
                              <p:par>
                                <p:cTn id="131" presetID="10" presetClass="entr" presetSubtype="0" fill="hold" grpId="0" nodeType="after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fade">
                                      <p:cBhvr>
                                        <p:cTn id="1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20" name="Rectangle: Rounded Corners 19">
            <a:extLst>
              <a:ext uri="{FF2B5EF4-FFF2-40B4-BE49-F238E27FC236}">
                <a16:creationId xmlns:a16="http://schemas.microsoft.com/office/drawing/2014/main" id="{FB206EC1-CA11-4F0B-B7C3-58023891B1B6}"/>
              </a:ext>
            </a:extLst>
          </p:cNvPr>
          <p:cNvSpPr/>
          <p:nvPr/>
        </p:nvSpPr>
        <p:spPr>
          <a:xfrm>
            <a:off x="7389019" y="4626892"/>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21" name="Rectangle: Rounded Corners 20">
            <a:extLst>
              <a:ext uri="{FF2B5EF4-FFF2-40B4-BE49-F238E27FC236}">
                <a16:creationId xmlns:a16="http://schemas.microsoft.com/office/drawing/2014/main" id="{2FF920A1-6B21-458F-9B16-C38DF8EBD60B}"/>
              </a:ext>
            </a:extLst>
          </p:cNvPr>
          <p:cNvSpPr/>
          <p:nvPr/>
        </p:nvSpPr>
        <p:spPr>
          <a:xfrm>
            <a:off x="7389019" y="5077120"/>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6" name="Rectangle 15">
            <a:extLst>
              <a:ext uri="{FF2B5EF4-FFF2-40B4-BE49-F238E27FC236}">
                <a16:creationId xmlns:a16="http://schemas.microsoft.com/office/drawing/2014/main" id="{DAFA017E-26DD-42D4-A7B9-BD506FE83BB7}"/>
              </a:ext>
            </a:extLst>
          </p:cNvPr>
          <p:cNvSpPr/>
          <p:nvPr/>
        </p:nvSpPr>
        <p:spPr>
          <a:xfrm>
            <a:off x="795" y="0"/>
            <a:ext cx="12186443"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BB33C82F-C1BF-4B42-80C5-B469093C8630}"/>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CF5453C-568B-4996-9BF3-B43B1C0D1C7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
        <p:nvSpPr>
          <p:cNvPr id="12" name="Rectangle: Rounded Corners 11">
            <a:extLst>
              <a:ext uri="{FF2B5EF4-FFF2-40B4-BE49-F238E27FC236}">
                <a16:creationId xmlns:a16="http://schemas.microsoft.com/office/drawing/2014/main" id="{B1A41744-CDB6-48FB-ACE1-30E96D2EC083}"/>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3" name="Rectangle: Rounded Corners 12">
            <a:extLst>
              <a:ext uri="{FF2B5EF4-FFF2-40B4-BE49-F238E27FC236}">
                <a16:creationId xmlns:a16="http://schemas.microsoft.com/office/drawing/2014/main" id="{8F6A7072-2437-4C18-BD74-B94D7D3008AF}"/>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Differs from the integrity problem</a:t>
            </a:r>
          </a:p>
          <a:p>
            <a:endParaRPr lang="en-US" dirty="0"/>
          </a:p>
          <a:p>
            <a:endParaRPr lang="en-US" dirty="0"/>
          </a:p>
          <a:p>
            <a:r>
              <a:rPr lang="en-US" dirty="0"/>
              <a:t>Must be initiated by the user</a:t>
            </a:r>
          </a:p>
          <a:p>
            <a:pPr marL="361950" lvl="1" indent="0">
              <a:buNone/>
            </a:pPr>
            <a:endParaRPr lang="en-US" dirty="0"/>
          </a:p>
          <a:p>
            <a:pPr marL="361950" lvl="1" indent="0">
              <a:buNone/>
            </a:pPr>
            <a:endParaRPr lang="en-US" dirty="0"/>
          </a:p>
          <a:p>
            <a:r>
              <a:rPr lang="en-US" dirty="0"/>
              <a:t>Secure attention sequence (SAS)</a:t>
            </a:r>
          </a:p>
          <a:p>
            <a:pPr lvl="1"/>
            <a:r>
              <a:rPr lang="en-US" dirty="0"/>
              <a:t>Ctrl + Alt + Delete</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fade">
                                      <p:cBhvr>
                                        <p:cTn id="2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410200"/>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5789559" y="1447800"/>
            <a:ext cx="6190807" cy="3572031"/>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500"/>
                                        <p:tgtEl>
                                          <p:spTgt spid="1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How it fits with the rest of the work?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5FE433-91AC-4D9F-9F20-A4EA4E76E2AB}"/>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686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a:xfrm>
            <a:off x="323850" y="2024064"/>
            <a:ext cx="11537950" cy="4605336"/>
          </a:xfrm>
        </p:spPr>
        <p:txBody>
          <a:bodyPr/>
          <a:lstStyle/>
          <a:p>
            <a:r>
              <a:rPr lang="en-US" dirty="0"/>
              <a:t>Trusted path is an intractable problem</a:t>
            </a:r>
          </a:p>
          <a:p>
            <a:pPr lvl="1"/>
            <a:r>
              <a:rPr lang="en-US" dirty="0"/>
              <a:t>System and human interaction</a:t>
            </a:r>
          </a:p>
          <a:p>
            <a:pPr lvl="1"/>
            <a:endParaRPr lang="en-US" sz="1800" dirty="0"/>
          </a:p>
          <a:p>
            <a:r>
              <a:rPr lang="en-US" dirty="0"/>
              <a:t>Existing trusted path solutions</a:t>
            </a:r>
          </a:p>
          <a:p>
            <a:endParaRPr lang="en-US" sz="1800" dirty="0"/>
          </a:p>
          <a:p>
            <a:r>
              <a:rPr lang="en-US" dirty="0"/>
              <a:t>Fundamental security properties</a:t>
            </a:r>
          </a:p>
          <a:p>
            <a:endParaRPr lang="en-US" sz="1800" dirty="0"/>
          </a:p>
          <a:p>
            <a:r>
              <a:rPr lang="en-US" dirty="0"/>
              <a:t>Human perception</a:t>
            </a:r>
          </a:p>
          <a:p>
            <a:pPr lvl="1"/>
            <a:r>
              <a:rPr lang="en-US" dirty="0"/>
              <a:t>Different mechanisms for Integrity, and confidentiality</a:t>
            </a:r>
          </a:p>
          <a:p>
            <a:endParaRPr lang="en-US" sz="1800" dirty="0"/>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fade">
                                      <p:cBhvr>
                                        <p:cTn id="25" dur="500"/>
                                        <p:tgtEl>
                                          <p:spTgt spid="2">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fade">
                                      <p:cBhvr>
                                        <p:cTn id="28" dur="500"/>
                                        <p:tgtEl>
                                          <p:spTgt spid="2">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animEffect transition="in" filter="fade">
                                      <p:cBhvr>
                                        <p:cTn id="3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dirty="0"/>
              <a:t>Monitoring of type-state 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7/5/2021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7/5/2021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800922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7/5/2021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725839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7/5/2021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377820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7/5/2021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304485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7/5/2021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284077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7/5/2021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116357"/>
            <a:ext cx="11537950" cy="1418625"/>
          </a:xfrm>
        </p:spPr>
        <p:txBody>
          <a:bodyPr/>
          <a:lstStyle/>
          <a:p>
            <a:r>
              <a:rPr lang="en-US" dirty="0"/>
              <a:t>OS still manages devices</a:t>
            </a:r>
          </a:p>
          <a:p>
            <a:r>
              <a:rPr lang="en-US" dirty="0"/>
              <a:t>Static HW TCB</a:t>
            </a:r>
          </a:p>
          <a:p>
            <a:r>
              <a:rPr lang="en-US" dirty="0"/>
              <a:t>Trusted path is challenging</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21"/>
                                        </p:tgtEl>
                                      </p:cBhvr>
                                    </p:animEffect>
                                    <p:set>
                                      <p:cBhvr>
                                        <p:cTn id="87" dur="1" fill="hold">
                                          <p:stCondLst>
                                            <p:cond delay="499"/>
                                          </p:stCondLst>
                                        </p:cTn>
                                        <p:tgtEl>
                                          <p:spTgt spid="21"/>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24"/>
                                        </p:tgtEl>
                                      </p:cBhvr>
                                    </p:animEffect>
                                    <p:set>
                                      <p:cBhvr>
                                        <p:cTn id="90" dur="1" fill="hold">
                                          <p:stCondLst>
                                            <p:cond delay="499"/>
                                          </p:stCondLst>
                                        </p:cTn>
                                        <p:tgtEl>
                                          <p:spTgt spid="24"/>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19"/>
                                        </p:tgtEl>
                                      </p:cBhvr>
                                    </p:animEffect>
                                    <p:set>
                                      <p:cBhvr>
                                        <p:cTn id="93" dur="1" fill="hold">
                                          <p:stCondLst>
                                            <p:cond delay="499"/>
                                          </p:stCondLst>
                                        </p:cTn>
                                        <p:tgtEl>
                                          <p:spTgt spid="19"/>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50"/>
                                        </p:tgtEl>
                                      </p:cBhvr>
                                    </p:animEffect>
                                    <p:set>
                                      <p:cBhvr>
                                        <p:cTn id="96" dur="1" fill="hold">
                                          <p:stCondLst>
                                            <p:cond delay="499"/>
                                          </p:stCondLst>
                                        </p:cTn>
                                        <p:tgtEl>
                                          <p:spTgt spid="50"/>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51"/>
                                        </p:tgtEl>
                                      </p:cBhvr>
                                    </p:animEffect>
                                    <p:set>
                                      <p:cBhvr>
                                        <p:cTn id="99" dur="1" fill="hold">
                                          <p:stCondLst>
                                            <p:cond delay="499"/>
                                          </p:stCondLst>
                                        </p:cTn>
                                        <p:tgtEl>
                                          <p:spTgt spid="51"/>
                                        </p:tgtEl>
                                        <p:attrNameLst>
                                          <p:attrName>style.visibility</p:attrName>
                                        </p:attrNameLst>
                                      </p:cBhvr>
                                      <p:to>
                                        <p:strVal val="hidden"/>
                                      </p:to>
                                    </p:se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500"/>
                                        <p:tgtEl>
                                          <p:spTgt spid="2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fade">
                                      <p:cBhvr>
                                        <p:cTn id="112" dur="500"/>
                                        <p:tgtEl>
                                          <p:spTgt spid="4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6">
                                            <p:txEl>
                                              <p:pRg st="0" end="0"/>
                                            </p:txEl>
                                          </p:spTgt>
                                        </p:tgtEl>
                                        <p:attrNameLst>
                                          <p:attrName>style.visibility</p:attrName>
                                        </p:attrNameLst>
                                      </p:cBhvr>
                                      <p:to>
                                        <p:strVal val="visible"/>
                                      </p:to>
                                    </p:set>
                                    <p:animEffect transition="in" filter="fade">
                                      <p:cBhvr>
                                        <p:cTn id="117" dur="500"/>
                                        <p:tgtEl>
                                          <p:spTgt spid="36">
                                            <p:txEl>
                                              <p:pRg st="0" end="0"/>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6">
                                            <p:txEl>
                                              <p:pRg st="1" end="1"/>
                                            </p:txEl>
                                          </p:spTgt>
                                        </p:tgtEl>
                                        <p:attrNameLst>
                                          <p:attrName>style.visibility</p:attrName>
                                        </p:attrNameLst>
                                      </p:cBhvr>
                                      <p:to>
                                        <p:strVal val="visible"/>
                                      </p:to>
                                    </p:set>
                                    <p:animEffect transition="in" filter="fade">
                                      <p:cBhvr>
                                        <p:cTn id="122" dur="500"/>
                                        <p:tgtEl>
                                          <p:spTgt spid="36">
                                            <p:txEl>
                                              <p:pRg st="1" end="1"/>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6">
                                            <p:txEl>
                                              <p:pRg st="2" end="2"/>
                                            </p:txEl>
                                          </p:spTgt>
                                        </p:tgtEl>
                                        <p:attrNameLst>
                                          <p:attrName>style.visibility</p:attrName>
                                        </p:attrNameLst>
                                      </p:cBhvr>
                                      <p:to>
                                        <p:strVal val="visible"/>
                                      </p:to>
                                    </p:set>
                                    <p:animEffect transition="in" filter="fade">
                                      <p:cBhvr>
                                        <p:cTn id="12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UI Security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3074" name="Picture 2" descr="Usb drive premium icon">
            <a:extLst>
              <a:ext uri="{FF2B5EF4-FFF2-40B4-BE49-F238E27FC236}">
                <a16:creationId xmlns:a16="http://schemas.microsoft.com/office/drawing/2014/main" id="{A2BC3D17-F00B-4DD8-BC9D-26028A30C14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2534331">
            <a:off x="8252198" y="3983809"/>
            <a:ext cx="561131" cy="56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3074"/>
                                        </p:tgtEl>
                                        <p:attrNameLst>
                                          <p:attrName>style.visibility</p:attrName>
                                        </p:attrNameLst>
                                      </p:cBhvr>
                                      <p:to>
                                        <p:strVal val="visible"/>
                                      </p:to>
                                    </p:set>
                                    <p:animEffect transition="in" filter="fade">
                                      <p:cBhvr>
                                        <p:cTn id="24" dur="500"/>
                                        <p:tgtEl>
                                          <p:spTgt spid="30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24639</TotalTime>
  <Words>3239</Words>
  <Application>Microsoft Office PowerPoint</Application>
  <PresentationFormat>Custom</PresentationFormat>
  <Paragraphs>840</Paragraphs>
  <Slides>66</Slides>
  <Notes>38</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66</vt:i4>
      </vt:variant>
    </vt:vector>
  </HeadingPairs>
  <TitlesOfParts>
    <vt:vector size="80"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Concrete Attack Scenario</vt:lpstr>
      <vt:lpstr>Remote Trusted path for IO</vt:lpstr>
      <vt:lpstr>Trusted Execution Environment (TEE) </vt:lpstr>
      <vt:lpstr>Disaggregated computing</vt:lpstr>
      <vt:lpstr>My Contribution: UI Security</vt:lpstr>
      <vt:lpstr>My Contribution: Relay Attacks on Remote Attestation</vt:lpstr>
      <vt:lpstr>My Contribution: Relay Attacks on Remote Attestation</vt:lpstr>
      <vt:lpstr>My Contribution: Dedicated Security Chips</vt:lpstr>
      <vt:lpstr>My Contribution: Distributed Enclaves</vt:lpstr>
      <vt:lpstr>My Contribution</vt:lpstr>
      <vt:lpstr>Today’s Talk</vt:lpstr>
      <vt:lpstr>ProtectIOn setting</vt:lpstr>
      <vt:lpstr>Existing Solution 1: Transaction Confirmation Device</vt:lpstr>
      <vt:lpstr>Existing Solution 2: Input Signing</vt:lpstr>
      <vt:lpstr>Display Manipulation Attack</vt:lpstr>
      <vt:lpstr>Observation 1</vt:lpstr>
      <vt:lpstr>Existing Solution 3: Overlay</vt:lpstr>
      <vt:lpstr>Attack on Overlay: Output Manipulation</vt:lpstr>
      <vt:lpstr>Attack on 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Server → IOHub Communication</vt:lpstr>
      <vt:lpstr>IO Integrity – Server → IOHub Communication</vt:lpstr>
      <vt:lpstr>IO Integrity – IOHub Overlay Generation</vt:lpstr>
      <vt:lpstr>IO Integrity – Input</vt:lpstr>
      <vt:lpstr>User Attention for Integrity</vt:lpstr>
      <vt:lpstr>User Attention: Rethinking Security Indicators for Trusted Path</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Performance</vt:lpstr>
      <vt:lpstr>How it fits with the rest of the work?</vt:lpstr>
      <vt:lpstr>What do we learn?</vt:lpstr>
      <vt:lpstr>PowerPoint Presentation</vt:lpstr>
      <vt:lpstr>How to Build a Trusted Path</vt:lpstr>
      <vt:lpstr>Definition: Violation of Input/output Integrity</vt:lpstr>
      <vt:lpstr>Verification</vt:lpstr>
      <vt:lpstr>Other contributions</vt:lpstr>
      <vt:lpstr>Attacks</vt:lpstr>
      <vt:lpstr>Attacks</vt:lpstr>
      <vt:lpstr>Attacks</vt:lpstr>
      <vt:lpstr>Attacks</vt:lpstr>
      <vt:lpstr>Attacks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788</cp:revision>
  <cp:lastPrinted>2013-06-08T11:22:51Z</cp:lastPrinted>
  <dcterms:created xsi:type="dcterms:W3CDTF">2019-12-03T10:53:56Z</dcterms:created>
  <dcterms:modified xsi:type="dcterms:W3CDTF">2021-07-05T08:08:17Z</dcterms:modified>
</cp:coreProperties>
</file>